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52" r:id="rId3"/>
    <p:sldMasterId id="2147483782" r:id="rId4"/>
  </p:sldMasterIdLst>
  <p:notesMasterIdLst>
    <p:notesMasterId r:id="rId49"/>
  </p:notesMasterIdLst>
  <p:handoutMasterIdLst>
    <p:handoutMasterId r:id="rId50"/>
  </p:handoutMasterIdLst>
  <p:sldIdLst>
    <p:sldId id="256" r:id="rId5"/>
    <p:sldId id="377" r:id="rId6"/>
    <p:sldId id="378" r:id="rId7"/>
    <p:sldId id="408" r:id="rId8"/>
    <p:sldId id="358" r:id="rId9"/>
    <p:sldId id="346" r:id="rId10"/>
    <p:sldId id="351" r:id="rId11"/>
    <p:sldId id="360" r:id="rId12"/>
    <p:sldId id="361" r:id="rId13"/>
    <p:sldId id="362" r:id="rId14"/>
    <p:sldId id="363" r:id="rId15"/>
    <p:sldId id="365" r:id="rId16"/>
    <p:sldId id="364" r:id="rId17"/>
    <p:sldId id="366" r:id="rId18"/>
    <p:sldId id="367" r:id="rId19"/>
    <p:sldId id="368" r:id="rId20"/>
    <p:sldId id="407" r:id="rId21"/>
    <p:sldId id="370" r:id="rId22"/>
    <p:sldId id="371" r:id="rId23"/>
    <p:sldId id="372" r:id="rId24"/>
    <p:sldId id="373" r:id="rId25"/>
    <p:sldId id="374" r:id="rId26"/>
    <p:sldId id="375" r:id="rId27"/>
    <p:sldId id="376" r:id="rId28"/>
    <p:sldId id="359" r:id="rId29"/>
    <p:sldId id="409" r:id="rId30"/>
    <p:sldId id="411" r:id="rId31"/>
    <p:sldId id="413" r:id="rId32"/>
    <p:sldId id="412" r:id="rId33"/>
    <p:sldId id="414" r:id="rId34"/>
    <p:sldId id="415" r:id="rId35"/>
    <p:sldId id="416" r:id="rId36"/>
    <p:sldId id="417" r:id="rId37"/>
    <p:sldId id="410" r:id="rId38"/>
    <p:sldId id="369" r:id="rId39"/>
    <p:sldId id="312" r:id="rId40"/>
    <p:sldId id="406" r:id="rId41"/>
    <p:sldId id="399" r:id="rId42"/>
    <p:sldId id="403" r:id="rId43"/>
    <p:sldId id="402" r:id="rId44"/>
    <p:sldId id="400" r:id="rId45"/>
    <p:sldId id="317" r:id="rId46"/>
    <p:sldId id="277" r:id="rId47"/>
    <p:sldId id="283" r:id="rId4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888">
          <p15:clr>
            <a:srgbClr val="A4A3A4"/>
          </p15:clr>
        </p15:guide>
        <p15:guide id="3" orient="horz" pos="223">
          <p15:clr>
            <a:srgbClr val="A4A3A4"/>
          </p15:clr>
        </p15:guide>
        <p15:guide id="4" orient="horz" pos="1022">
          <p15:clr>
            <a:srgbClr val="A4A3A4"/>
          </p15:clr>
        </p15:guide>
        <p15:guide id="5" orient="horz" pos="4032">
          <p15:clr>
            <a:srgbClr val="A4A3A4"/>
          </p15:clr>
        </p15:guide>
        <p15:guide id="6" orient="horz" pos="480" userDrawn="1">
          <p15:clr>
            <a:srgbClr val="A4A3A4"/>
          </p15:clr>
        </p15:guide>
        <p15:guide id="7" orient="horz" pos="576">
          <p15:clr>
            <a:srgbClr val="A4A3A4"/>
          </p15:clr>
        </p15:guide>
        <p15:guide id="8" orient="horz" pos="96">
          <p15:clr>
            <a:srgbClr val="A4A3A4"/>
          </p15:clr>
        </p15:guide>
        <p15:guide id="9" orient="horz" pos="3600">
          <p15:clr>
            <a:srgbClr val="A4A3A4"/>
          </p15:clr>
        </p15:guide>
        <p15:guide id="10" orient="horz" pos="4203">
          <p15:clr>
            <a:srgbClr val="A4A3A4"/>
          </p15:clr>
        </p15:guide>
        <p15:guide id="11" orient="horz" pos="1248">
          <p15:clr>
            <a:srgbClr val="A4A3A4"/>
          </p15:clr>
        </p15:guide>
        <p15:guide id="12" pos="2880">
          <p15:clr>
            <a:srgbClr val="A4A3A4"/>
          </p15:clr>
        </p15:guide>
        <p15:guide id="13" pos="624">
          <p15:clr>
            <a:srgbClr val="A4A3A4"/>
          </p15:clr>
        </p15:guide>
        <p15:guide id="14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F6A"/>
    <a:srgbClr val="51468B"/>
    <a:srgbClr val="63599E"/>
    <a:srgbClr val="514689"/>
    <a:srgbClr val="61468B"/>
    <a:srgbClr val="A9ABAC"/>
    <a:srgbClr val="7F8283"/>
    <a:srgbClr val="8A83B6"/>
    <a:srgbClr val="D0CDE2"/>
    <a:srgbClr val="D4D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769946-FF5F-4384-B7F6-B6C187E7B5BC}" v="11" dt="2022-02-22T18:59:43.6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866" autoAdjust="0"/>
    <p:restoredTop sz="94708" autoAdjust="0"/>
  </p:normalViewPr>
  <p:slideViewPr>
    <p:cSldViewPr showGuides="1">
      <p:cViewPr varScale="1">
        <p:scale>
          <a:sx n="104" d="100"/>
          <a:sy n="104" d="100"/>
        </p:scale>
        <p:origin x="702" y="108"/>
      </p:cViewPr>
      <p:guideLst>
        <p:guide orient="horz" pos="2160"/>
        <p:guide orient="horz" pos="3888"/>
        <p:guide orient="horz" pos="223"/>
        <p:guide orient="horz" pos="1022"/>
        <p:guide orient="horz" pos="4032"/>
        <p:guide orient="horz" pos="480"/>
        <p:guide orient="horz" pos="576"/>
        <p:guide orient="horz" pos="96"/>
        <p:guide orient="horz" pos="3600"/>
        <p:guide orient="horz" pos="4203"/>
        <p:guide orient="horz" pos="1248"/>
        <p:guide pos="2880"/>
        <p:guide pos="624"/>
        <p:guide pos="5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notesViewPr>
    <p:cSldViewPr showGuides="1">
      <p:cViewPr varScale="1">
        <p:scale>
          <a:sx n="69" d="100"/>
          <a:sy n="69" d="100"/>
        </p:scale>
        <p:origin x="-2962" y="-91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A75668-8B36-4C97-9185-B1BACE48392A}" type="doc">
      <dgm:prSet loTypeId="urn:microsoft.com/office/officeart/2005/8/layout/default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421058F-8170-44BE-B08C-2C9F3567FAEB}">
      <dgm:prSet/>
      <dgm:spPr/>
      <dgm:t>
        <a:bodyPr/>
        <a:lstStyle/>
        <a:p>
          <a:pPr>
            <a:defRPr cap="all"/>
          </a:pPr>
          <a:r>
            <a:rPr lang="en-US" b="1" dirty="0"/>
            <a:t>Look Within  </a:t>
          </a:r>
          <a:r>
            <a:rPr lang="en-US" b="0" i="1" dirty="0"/>
            <a:t>Culture is Everything</a:t>
          </a:r>
        </a:p>
      </dgm:t>
    </dgm:pt>
    <dgm:pt modelId="{1667A576-DF28-4B61-BE26-7785DF1FB7F5}" type="parTrans" cxnId="{D7DF8D8A-06D2-4AF6-84FA-E218954A6A3C}">
      <dgm:prSet/>
      <dgm:spPr/>
      <dgm:t>
        <a:bodyPr/>
        <a:lstStyle/>
        <a:p>
          <a:endParaRPr lang="en-US"/>
        </a:p>
      </dgm:t>
    </dgm:pt>
    <dgm:pt modelId="{CD0784C1-9A5B-430E-8317-B84C796517A9}" type="sibTrans" cxnId="{D7DF8D8A-06D2-4AF6-84FA-E218954A6A3C}">
      <dgm:prSet/>
      <dgm:spPr/>
      <dgm:t>
        <a:bodyPr/>
        <a:lstStyle/>
        <a:p>
          <a:endParaRPr lang="en-US"/>
        </a:p>
      </dgm:t>
    </dgm:pt>
    <dgm:pt modelId="{E1955C10-FE68-46EF-9B91-619CB02CA494}">
      <dgm:prSet/>
      <dgm:spPr/>
      <dgm:t>
        <a:bodyPr/>
        <a:lstStyle/>
        <a:p>
          <a:pPr>
            <a:defRPr cap="all"/>
          </a:pPr>
          <a:r>
            <a:rPr lang="en-US" b="1" dirty="0"/>
            <a:t>Value Proposition</a:t>
          </a:r>
          <a:br>
            <a:rPr lang="en-US" b="1" dirty="0"/>
          </a:br>
          <a:r>
            <a:rPr lang="en-US" b="0" i="1" dirty="0"/>
            <a:t>What Do you provide</a:t>
          </a:r>
        </a:p>
      </dgm:t>
    </dgm:pt>
    <dgm:pt modelId="{6D5F4706-BC39-4E49-8C5E-245B61D88A9E}" type="parTrans" cxnId="{E240F495-82A4-40CE-8E2D-5A40748B30CF}">
      <dgm:prSet/>
      <dgm:spPr/>
      <dgm:t>
        <a:bodyPr/>
        <a:lstStyle/>
        <a:p>
          <a:endParaRPr lang="en-US"/>
        </a:p>
      </dgm:t>
    </dgm:pt>
    <dgm:pt modelId="{48061A8D-7892-49F3-9497-280F696A04D5}" type="sibTrans" cxnId="{E240F495-82A4-40CE-8E2D-5A40748B30CF}">
      <dgm:prSet/>
      <dgm:spPr/>
      <dgm:t>
        <a:bodyPr/>
        <a:lstStyle/>
        <a:p>
          <a:endParaRPr lang="en-US"/>
        </a:p>
      </dgm:t>
    </dgm:pt>
    <dgm:pt modelId="{C44D8FAB-3447-467F-83E2-DB5E57AC8FFE}">
      <dgm:prSet/>
      <dgm:spPr/>
      <dgm:t>
        <a:bodyPr/>
        <a:lstStyle/>
        <a:p>
          <a:pPr>
            <a:defRPr cap="all"/>
          </a:pPr>
          <a:r>
            <a:rPr lang="en-US" b="1" dirty="0"/>
            <a:t>Make it Social </a:t>
          </a:r>
          <a:r>
            <a:rPr lang="en-US" i="1" dirty="0"/>
            <a:t>Collaboration and Working Together</a:t>
          </a:r>
        </a:p>
      </dgm:t>
    </dgm:pt>
    <dgm:pt modelId="{7644C21F-06B2-4B02-A143-BC8CC40B1BD0}" type="parTrans" cxnId="{974FEC46-05C4-4DF2-A2AE-B346BFC60055}">
      <dgm:prSet/>
      <dgm:spPr/>
      <dgm:t>
        <a:bodyPr/>
        <a:lstStyle/>
        <a:p>
          <a:endParaRPr lang="en-US"/>
        </a:p>
      </dgm:t>
    </dgm:pt>
    <dgm:pt modelId="{666914BC-4D39-446E-B8F3-AE6B6C3275F0}" type="sibTrans" cxnId="{974FEC46-05C4-4DF2-A2AE-B346BFC60055}">
      <dgm:prSet/>
      <dgm:spPr/>
      <dgm:t>
        <a:bodyPr/>
        <a:lstStyle/>
        <a:p>
          <a:endParaRPr lang="en-US"/>
        </a:p>
      </dgm:t>
    </dgm:pt>
    <dgm:pt modelId="{1B5D3CFB-5C04-408E-B378-D73C9152A347}">
      <dgm:prSet/>
      <dgm:spPr/>
      <dgm:t>
        <a:bodyPr/>
        <a:lstStyle/>
        <a:p>
          <a:pPr>
            <a:defRPr cap="all"/>
          </a:pPr>
          <a:r>
            <a:rPr lang="en-US" b="1" dirty="0"/>
            <a:t>Motivating Coach  </a:t>
          </a:r>
          <a:br>
            <a:rPr lang="en-US" b="1" dirty="0"/>
          </a:br>
          <a:r>
            <a:rPr lang="en-US" i="1" dirty="0"/>
            <a:t>Not A Managing Boss</a:t>
          </a:r>
        </a:p>
      </dgm:t>
    </dgm:pt>
    <dgm:pt modelId="{CA9CB5D4-9939-41A4-9E41-D7C1F71BCD96}" type="parTrans" cxnId="{2706ECE1-A72A-4071-A324-D1F1D05F78DF}">
      <dgm:prSet/>
      <dgm:spPr/>
      <dgm:t>
        <a:bodyPr/>
        <a:lstStyle/>
        <a:p>
          <a:endParaRPr lang="en-US"/>
        </a:p>
      </dgm:t>
    </dgm:pt>
    <dgm:pt modelId="{DEFF0121-DE97-4796-B2B0-D0A5D4325BA6}" type="sibTrans" cxnId="{2706ECE1-A72A-4071-A324-D1F1D05F78DF}">
      <dgm:prSet/>
      <dgm:spPr/>
      <dgm:t>
        <a:bodyPr/>
        <a:lstStyle/>
        <a:p>
          <a:endParaRPr lang="en-US"/>
        </a:p>
      </dgm:t>
    </dgm:pt>
    <dgm:pt modelId="{D3E133B7-8CA7-4E96-9D21-13A08B6FBDEB}">
      <dgm:prSet/>
      <dgm:spPr/>
      <dgm:t>
        <a:bodyPr/>
        <a:lstStyle/>
        <a:p>
          <a:pPr>
            <a:defRPr cap="all"/>
          </a:pPr>
          <a:r>
            <a:rPr lang="en-US" b="1" dirty="0"/>
            <a:t>Continuous learning and development</a:t>
          </a:r>
        </a:p>
      </dgm:t>
    </dgm:pt>
    <dgm:pt modelId="{C94D0901-28CC-4843-A5E4-663A86AD4FD6}" type="parTrans" cxnId="{C42A9CCF-2AAF-42A5-A7AD-974281A27B48}">
      <dgm:prSet/>
      <dgm:spPr/>
      <dgm:t>
        <a:bodyPr/>
        <a:lstStyle/>
        <a:p>
          <a:endParaRPr lang="en-US"/>
        </a:p>
      </dgm:t>
    </dgm:pt>
    <dgm:pt modelId="{BD34647F-6167-4FAC-AF94-4216FB61AFDB}" type="sibTrans" cxnId="{C42A9CCF-2AAF-42A5-A7AD-974281A27B48}">
      <dgm:prSet/>
      <dgm:spPr/>
      <dgm:t>
        <a:bodyPr/>
        <a:lstStyle/>
        <a:p>
          <a:endParaRPr lang="en-US"/>
        </a:p>
      </dgm:t>
    </dgm:pt>
    <dgm:pt modelId="{ADCE88F7-0EE5-474A-9FC5-F312E4C48AE3}">
      <dgm:prSet/>
      <dgm:spPr/>
      <dgm:t>
        <a:bodyPr/>
        <a:lstStyle/>
        <a:p>
          <a:pPr>
            <a:defRPr cap="all"/>
          </a:pPr>
          <a:r>
            <a:rPr lang="en-US" b="1" dirty="0"/>
            <a:t>Employee Experience</a:t>
          </a:r>
          <a:br>
            <a:rPr lang="en-US" b="1" dirty="0"/>
          </a:br>
          <a:r>
            <a:rPr lang="en-US" b="0" i="1" dirty="0"/>
            <a:t>journey</a:t>
          </a:r>
        </a:p>
      </dgm:t>
    </dgm:pt>
    <dgm:pt modelId="{AFF9D5BA-E543-438F-B2F0-BB0FFB60C78D}" type="parTrans" cxnId="{9CAF9B05-3CDB-42AA-8330-C8B2C61A663F}">
      <dgm:prSet/>
      <dgm:spPr/>
      <dgm:t>
        <a:bodyPr/>
        <a:lstStyle/>
        <a:p>
          <a:endParaRPr lang="en-US"/>
        </a:p>
      </dgm:t>
    </dgm:pt>
    <dgm:pt modelId="{2326E1A3-5794-4451-AF02-76E473CFB564}" type="sibTrans" cxnId="{9CAF9B05-3CDB-42AA-8330-C8B2C61A663F}">
      <dgm:prSet/>
      <dgm:spPr/>
      <dgm:t>
        <a:bodyPr/>
        <a:lstStyle/>
        <a:p>
          <a:endParaRPr lang="en-US"/>
        </a:p>
      </dgm:t>
    </dgm:pt>
    <dgm:pt modelId="{BA9C4D53-F638-433A-B288-CBD622E38E39}">
      <dgm:prSet/>
      <dgm:spPr/>
      <dgm:t>
        <a:bodyPr/>
        <a:lstStyle/>
        <a:p>
          <a:pPr>
            <a:defRPr cap="all"/>
          </a:pPr>
          <a:r>
            <a:rPr lang="en-US" b="1" dirty="0"/>
            <a:t>Create a Space </a:t>
          </a:r>
          <a:r>
            <a:rPr lang="en-US" i="1" dirty="0"/>
            <a:t>Informational Interactions</a:t>
          </a:r>
        </a:p>
      </dgm:t>
    </dgm:pt>
    <dgm:pt modelId="{EB06314F-B82E-4164-A14F-385788A08727}" type="parTrans" cxnId="{83190AED-F0B8-4ED2-AF1F-4FFCCB3CCE2E}">
      <dgm:prSet/>
      <dgm:spPr/>
      <dgm:t>
        <a:bodyPr/>
        <a:lstStyle/>
        <a:p>
          <a:endParaRPr lang="en-US"/>
        </a:p>
      </dgm:t>
    </dgm:pt>
    <dgm:pt modelId="{DC4ADDB2-B306-40C7-B880-92F364F1A4DC}" type="sibTrans" cxnId="{83190AED-F0B8-4ED2-AF1F-4FFCCB3CCE2E}">
      <dgm:prSet/>
      <dgm:spPr/>
      <dgm:t>
        <a:bodyPr/>
        <a:lstStyle/>
        <a:p>
          <a:endParaRPr lang="en-US"/>
        </a:p>
      </dgm:t>
    </dgm:pt>
    <dgm:pt modelId="{A5452337-E399-42F9-98D0-EC7295C4DF09}" type="pres">
      <dgm:prSet presAssocID="{C9A75668-8B36-4C97-9185-B1BACE48392A}" presName="diagram" presStyleCnt="0">
        <dgm:presLayoutVars>
          <dgm:dir/>
          <dgm:resizeHandles val="exact"/>
        </dgm:presLayoutVars>
      </dgm:prSet>
      <dgm:spPr/>
    </dgm:pt>
    <dgm:pt modelId="{711914FC-5E6D-4B59-AB84-E1C61331A032}" type="pres">
      <dgm:prSet presAssocID="{9421058F-8170-44BE-B08C-2C9F3567FAEB}" presName="node" presStyleLbl="node1" presStyleIdx="0" presStyleCnt="7">
        <dgm:presLayoutVars>
          <dgm:bulletEnabled val="1"/>
        </dgm:presLayoutVars>
      </dgm:prSet>
      <dgm:spPr/>
    </dgm:pt>
    <dgm:pt modelId="{0781446E-9F18-4888-9A72-1BC355FAD58E}" type="pres">
      <dgm:prSet presAssocID="{CD0784C1-9A5B-430E-8317-B84C796517A9}" presName="sibTrans" presStyleCnt="0"/>
      <dgm:spPr/>
    </dgm:pt>
    <dgm:pt modelId="{2D2B64D0-BE27-4A5F-AFFE-61F496C4BACF}" type="pres">
      <dgm:prSet presAssocID="{E1955C10-FE68-46EF-9B91-619CB02CA494}" presName="node" presStyleLbl="node1" presStyleIdx="1" presStyleCnt="7">
        <dgm:presLayoutVars>
          <dgm:bulletEnabled val="1"/>
        </dgm:presLayoutVars>
      </dgm:prSet>
      <dgm:spPr/>
    </dgm:pt>
    <dgm:pt modelId="{42CC5248-ADB9-4100-9EED-E6EB1DB8716D}" type="pres">
      <dgm:prSet presAssocID="{48061A8D-7892-49F3-9497-280F696A04D5}" presName="sibTrans" presStyleCnt="0"/>
      <dgm:spPr/>
    </dgm:pt>
    <dgm:pt modelId="{2191F7E4-636C-4C3C-81E4-14193FD7144D}" type="pres">
      <dgm:prSet presAssocID="{C44D8FAB-3447-467F-83E2-DB5E57AC8FFE}" presName="node" presStyleLbl="node1" presStyleIdx="2" presStyleCnt="7">
        <dgm:presLayoutVars>
          <dgm:bulletEnabled val="1"/>
        </dgm:presLayoutVars>
      </dgm:prSet>
      <dgm:spPr/>
    </dgm:pt>
    <dgm:pt modelId="{92271749-DDB1-4F52-B4CC-C5C4130F5B7A}" type="pres">
      <dgm:prSet presAssocID="{666914BC-4D39-446E-B8F3-AE6B6C3275F0}" presName="sibTrans" presStyleCnt="0"/>
      <dgm:spPr/>
    </dgm:pt>
    <dgm:pt modelId="{E9D5C680-5670-4B46-8A5D-7D9CCD65418A}" type="pres">
      <dgm:prSet presAssocID="{1B5D3CFB-5C04-408E-B378-D73C9152A347}" presName="node" presStyleLbl="node1" presStyleIdx="3" presStyleCnt="7">
        <dgm:presLayoutVars>
          <dgm:bulletEnabled val="1"/>
        </dgm:presLayoutVars>
      </dgm:prSet>
      <dgm:spPr/>
    </dgm:pt>
    <dgm:pt modelId="{D513A589-3EBF-4EF5-9FF2-9F12F5723A18}" type="pres">
      <dgm:prSet presAssocID="{DEFF0121-DE97-4796-B2B0-D0A5D4325BA6}" presName="sibTrans" presStyleCnt="0"/>
      <dgm:spPr/>
    </dgm:pt>
    <dgm:pt modelId="{54875ECB-6F91-4446-8845-2DC73697FCD7}" type="pres">
      <dgm:prSet presAssocID="{D3E133B7-8CA7-4E96-9D21-13A08B6FBDEB}" presName="node" presStyleLbl="node1" presStyleIdx="4" presStyleCnt="7">
        <dgm:presLayoutVars>
          <dgm:bulletEnabled val="1"/>
        </dgm:presLayoutVars>
      </dgm:prSet>
      <dgm:spPr/>
    </dgm:pt>
    <dgm:pt modelId="{186D44F0-5D59-4202-B8B5-0898D34B3388}" type="pres">
      <dgm:prSet presAssocID="{BD34647F-6167-4FAC-AF94-4216FB61AFDB}" presName="sibTrans" presStyleCnt="0"/>
      <dgm:spPr/>
    </dgm:pt>
    <dgm:pt modelId="{1188423B-0CD7-49D9-8E28-302D4AB8D434}" type="pres">
      <dgm:prSet presAssocID="{ADCE88F7-0EE5-474A-9FC5-F312E4C48AE3}" presName="node" presStyleLbl="node1" presStyleIdx="5" presStyleCnt="7">
        <dgm:presLayoutVars>
          <dgm:bulletEnabled val="1"/>
        </dgm:presLayoutVars>
      </dgm:prSet>
      <dgm:spPr/>
    </dgm:pt>
    <dgm:pt modelId="{3D2F7AEE-F727-473B-826C-D00E450808C7}" type="pres">
      <dgm:prSet presAssocID="{2326E1A3-5794-4451-AF02-76E473CFB564}" presName="sibTrans" presStyleCnt="0"/>
      <dgm:spPr/>
    </dgm:pt>
    <dgm:pt modelId="{D3238B36-3C3E-4151-A206-C279A2765AD3}" type="pres">
      <dgm:prSet presAssocID="{BA9C4D53-F638-433A-B288-CBD622E38E39}" presName="node" presStyleLbl="node1" presStyleIdx="6" presStyleCnt="7">
        <dgm:presLayoutVars>
          <dgm:bulletEnabled val="1"/>
        </dgm:presLayoutVars>
      </dgm:prSet>
      <dgm:spPr/>
    </dgm:pt>
  </dgm:ptLst>
  <dgm:cxnLst>
    <dgm:cxn modelId="{9CAF9B05-3CDB-42AA-8330-C8B2C61A663F}" srcId="{C9A75668-8B36-4C97-9185-B1BACE48392A}" destId="{ADCE88F7-0EE5-474A-9FC5-F312E4C48AE3}" srcOrd="5" destOrd="0" parTransId="{AFF9D5BA-E543-438F-B2F0-BB0FFB60C78D}" sibTransId="{2326E1A3-5794-4451-AF02-76E473CFB564}"/>
    <dgm:cxn modelId="{48D41315-3808-470C-A45B-A10D6C16A337}" type="presOf" srcId="{1B5D3CFB-5C04-408E-B378-D73C9152A347}" destId="{E9D5C680-5670-4B46-8A5D-7D9CCD65418A}" srcOrd="0" destOrd="0" presId="urn:microsoft.com/office/officeart/2005/8/layout/default"/>
    <dgm:cxn modelId="{E26A2366-599E-48FB-8A99-D7E781233142}" type="presOf" srcId="{BA9C4D53-F638-433A-B288-CBD622E38E39}" destId="{D3238B36-3C3E-4151-A206-C279A2765AD3}" srcOrd="0" destOrd="0" presId="urn:microsoft.com/office/officeart/2005/8/layout/default"/>
    <dgm:cxn modelId="{974FEC46-05C4-4DF2-A2AE-B346BFC60055}" srcId="{C9A75668-8B36-4C97-9185-B1BACE48392A}" destId="{C44D8FAB-3447-467F-83E2-DB5E57AC8FFE}" srcOrd="2" destOrd="0" parTransId="{7644C21F-06B2-4B02-A143-BC8CC40B1BD0}" sibTransId="{666914BC-4D39-446E-B8F3-AE6B6C3275F0}"/>
    <dgm:cxn modelId="{DA572355-E91F-4DD5-8C74-A322B6091E87}" type="presOf" srcId="{D3E133B7-8CA7-4E96-9D21-13A08B6FBDEB}" destId="{54875ECB-6F91-4446-8845-2DC73697FCD7}" srcOrd="0" destOrd="0" presId="urn:microsoft.com/office/officeart/2005/8/layout/default"/>
    <dgm:cxn modelId="{EA612680-69BE-4F7A-8E8C-E90E6139A70B}" type="presOf" srcId="{E1955C10-FE68-46EF-9B91-619CB02CA494}" destId="{2D2B64D0-BE27-4A5F-AFFE-61F496C4BACF}" srcOrd="0" destOrd="0" presId="urn:microsoft.com/office/officeart/2005/8/layout/default"/>
    <dgm:cxn modelId="{D7DF8D8A-06D2-4AF6-84FA-E218954A6A3C}" srcId="{C9A75668-8B36-4C97-9185-B1BACE48392A}" destId="{9421058F-8170-44BE-B08C-2C9F3567FAEB}" srcOrd="0" destOrd="0" parTransId="{1667A576-DF28-4B61-BE26-7785DF1FB7F5}" sibTransId="{CD0784C1-9A5B-430E-8317-B84C796517A9}"/>
    <dgm:cxn modelId="{E240F495-82A4-40CE-8E2D-5A40748B30CF}" srcId="{C9A75668-8B36-4C97-9185-B1BACE48392A}" destId="{E1955C10-FE68-46EF-9B91-619CB02CA494}" srcOrd="1" destOrd="0" parTransId="{6D5F4706-BC39-4E49-8C5E-245B61D88A9E}" sibTransId="{48061A8D-7892-49F3-9497-280F696A04D5}"/>
    <dgm:cxn modelId="{B15E629B-838F-477E-8AF4-780FB84971EA}" type="presOf" srcId="{C44D8FAB-3447-467F-83E2-DB5E57AC8FFE}" destId="{2191F7E4-636C-4C3C-81E4-14193FD7144D}" srcOrd="0" destOrd="0" presId="urn:microsoft.com/office/officeart/2005/8/layout/default"/>
    <dgm:cxn modelId="{9B4B53C3-1202-4646-9B39-9DF8F9C06D00}" type="presOf" srcId="{ADCE88F7-0EE5-474A-9FC5-F312E4C48AE3}" destId="{1188423B-0CD7-49D9-8E28-302D4AB8D434}" srcOrd="0" destOrd="0" presId="urn:microsoft.com/office/officeart/2005/8/layout/default"/>
    <dgm:cxn modelId="{C42A9CCF-2AAF-42A5-A7AD-974281A27B48}" srcId="{C9A75668-8B36-4C97-9185-B1BACE48392A}" destId="{D3E133B7-8CA7-4E96-9D21-13A08B6FBDEB}" srcOrd="4" destOrd="0" parTransId="{C94D0901-28CC-4843-A5E4-663A86AD4FD6}" sibTransId="{BD34647F-6167-4FAC-AF94-4216FB61AFDB}"/>
    <dgm:cxn modelId="{2706ECE1-A72A-4071-A324-D1F1D05F78DF}" srcId="{C9A75668-8B36-4C97-9185-B1BACE48392A}" destId="{1B5D3CFB-5C04-408E-B378-D73C9152A347}" srcOrd="3" destOrd="0" parTransId="{CA9CB5D4-9939-41A4-9E41-D7C1F71BCD96}" sibTransId="{DEFF0121-DE97-4796-B2B0-D0A5D4325BA6}"/>
    <dgm:cxn modelId="{0B1E2AE5-D81D-4041-A2D2-3EC65DA571A9}" type="presOf" srcId="{C9A75668-8B36-4C97-9185-B1BACE48392A}" destId="{A5452337-E399-42F9-98D0-EC7295C4DF09}" srcOrd="0" destOrd="0" presId="urn:microsoft.com/office/officeart/2005/8/layout/default"/>
    <dgm:cxn modelId="{9A89DDEA-8FAC-433C-B2F5-D6560D35AE34}" type="presOf" srcId="{9421058F-8170-44BE-B08C-2C9F3567FAEB}" destId="{711914FC-5E6D-4B59-AB84-E1C61331A032}" srcOrd="0" destOrd="0" presId="urn:microsoft.com/office/officeart/2005/8/layout/default"/>
    <dgm:cxn modelId="{83190AED-F0B8-4ED2-AF1F-4FFCCB3CCE2E}" srcId="{C9A75668-8B36-4C97-9185-B1BACE48392A}" destId="{BA9C4D53-F638-433A-B288-CBD622E38E39}" srcOrd="6" destOrd="0" parTransId="{EB06314F-B82E-4164-A14F-385788A08727}" sibTransId="{DC4ADDB2-B306-40C7-B880-92F364F1A4DC}"/>
    <dgm:cxn modelId="{D7880EAA-FCA1-4188-85D1-9426B3C1A967}" type="presParOf" srcId="{A5452337-E399-42F9-98D0-EC7295C4DF09}" destId="{711914FC-5E6D-4B59-AB84-E1C61331A032}" srcOrd="0" destOrd="0" presId="urn:microsoft.com/office/officeart/2005/8/layout/default"/>
    <dgm:cxn modelId="{DE530B57-FA67-491E-B0CB-2B3330640F37}" type="presParOf" srcId="{A5452337-E399-42F9-98D0-EC7295C4DF09}" destId="{0781446E-9F18-4888-9A72-1BC355FAD58E}" srcOrd="1" destOrd="0" presId="urn:microsoft.com/office/officeart/2005/8/layout/default"/>
    <dgm:cxn modelId="{7EC930C1-A474-4696-819E-35A5C18047A1}" type="presParOf" srcId="{A5452337-E399-42F9-98D0-EC7295C4DF09}" destId="{2D2B64D0-BE27-4A5F-AFFE-61F496C4BACF}" srcOrd="2" destOrd="0" presId="urn:microsoft.com/office/officeart/2005/8/layout/default"/>
    <dgm:cxn modelId="{2FAA1842-4E55-4F2A-AA2B-F00B52FA49D6}" type="presParOf" srcId="{A5452337-E399-42F9-98D0-EC7295C4DF09}" destId="{42CC5248-ADB9-4100-9EED-E6EB1DB8716D}" srcOrd="3" destOrd="0" presId="urn:microsoft.com/office/officeart/2005/8/layout/default"/>
    <dgm:cxn modelId="{3AE5394E-7A9F-4993-9F25-2A3170588828}" type="presParOf" srcId="{A5452337-E399-42F9-98D0-EC7295C4DF09}" destId="{2191F7E4-636C-4C3C-81E4-14193FD7144D}" srcOrd="4" destOrd="0" presId="urn:microsoft.com/office/officeart/2005/8/layout/default"/>
    <dgm:cxn modelId="{E1DE1026-2F75-4729-A158-B6F13A940975}" type="presParOf" srcId="{A5452337-E399-42F9-98D0-EC7295C4DF09}" destId="{92271749-DDB1-4F52-B4CC-C5C4130F5B7A}" srcOrd="5" destOrd="0" presId="urn:microsoft.com/office/officeart/2005/8/layout/default"/>
    <dgm:cxn modelId="{DE99B0BE-A2F1-4ACC-B49A-F6299DC633E8}" type="presParOf" srcId="{A5452337-E399-42F9-98D0-EC7295C4DF09}" destId="{E9D5C680-5670-4B46-8A5D-7D9CCD65418A}" srcOrd="6" destOrd="0" presId="urn:microsoft.com/office/officeart/2005/8/layout/default"/>
    <dgm:cxn modelId="{E414FC77-C4E1-4ABD-973A-BCAFCD28BD73}" type="presParOf" srcId="{A5452337-E399-42F9-98D0-EC7295C4DF09}" destId="{D513A589-3EBF-4EF5-9FF2-9F12F5723A18}" srcOrd="7" destOrd="0" presId="urn:microsoft.com/office/officeart/2005/8/layout/default"/>
    <dgm:cxn modelId="{5828C55A-C21F-4E4C-8868-E3D5A1106CD3}" type="presParOf" srcId="{A5452337-E399-42F9-98D0-EC7295C4DF09}" destId="{54875ECB-6F91-4446-8845-2DC73697FCD7}" srcOrd="8" destOrd="0" presId="urn:microsoft.com/office/officeart/2005/8/layout/default"/>
    <dgm:cxn modelId="{35AADCF3-7BA5-4B82-81BF-ED5D8D0F1998}" type="presParOf" srcId="{A5452337-E399-42F9-98D0-EC7295C4DF09}" destId="{186D44F0-5D59-4202-B8B5-0898D34B3388}" srcOrd="9" destOrd="0" presId="urn:microsoft.com/office/officeart/2005/8/layout/default"/>
    <dgm:cxn modelId="{13D8011D-AB4D-4A2B-B93E-ECC9E75205C4}" type="presParOf" srcId="{A5452337-E399-42F9-98D0-EC7295C4DF09}" destId="{1188423B-0CD7-49D9-8E28-302D4AB8D434}" srcOrd="10" destOrd="0" presId="urn:microsoft.com/office/officeart/2005/8/layout/default"/>
    <dgm:cxn modelId="{6DA21EF9-9BC3-43DC-95C3-ABC23F6D94A0}" type="presParOf" srcId="{A5452337-E399-42F9-98D0-EC7295C4DF09}" destId="{3D2F7AEE-F727-473B-826C-D00E450808C7}" srcOrd="11" destOrd="0" presId="urn:microsoft.com/office/officeart/2005/8/layout/default"/>
    <dgm:cxn modelId="{4E48D1B4-916A-4871-B1DB-A6620895CF2A}" type="presParOf" srcId="{A5452337-E399-42F9-98D0-EC7295C4DF09}" destId="{D3238B36-3C3E-4151-A206-C279A2765AD3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914FC-5E6D-4B59-AB84-E1C61331A032}">
      <dsp:nvSpPr>
        <dsp:cNvPr id="0" name=""/>
        <dsp:cNvSpPr/>
      </dsp:nvSpPr>
      <dsp:spPr>
        <a:xfrm>
          <a:off x="1644" y="378203"/>
          <a:ext cx="1304830" cy="7828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b="1" kern="1200" dirty="0"/>
            <a:t>Look Within  </a:t>
          </a:r>
          <a:r>
            <a:rPr lang="en-US" sz="1200" b="0" i="1" kern="1200" dirty="0"/>
            <a:t>Culture is Everything</a:t>
          </a:r>
        </a:p>
      </dsp:txBody>
      <dsp:txXfrm>
        <a:off x="1644" y="378203"/>
        <a:ext cx="1304830" cy="782898"/>
      </dsp:txXfrm>
    </dsp:sp>
    <dsp:sp modelId="{2D2B64D0-BE27-4A5F-AFFE-61F496C4BACF}">
      <dsp:nvSpPr>
        <dsp:cNvPr id="0" name=""/>
        <dsp:cNvSpPr/>
      </dsp:nvSpPr>
      <dsp:spPr>
        <a:xfrm>
          <a:off x="1436958" y="378203"/>
          <a:ext cx="1304830" cy="782898"/>
        </a:xfrm>
        <a:prstGeom prst="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b="1" kern="1200" dirty="0"/>
            <a:t>Value Proposition</a:t>
          </a:r>
          <a:br>
            <a:rPr lang="en-US" sz="1200" b="1" kern="1200" dirty="0"/>
          </a:br>
          <a:r>
            <a:rPr lang="en-US" sz="1200" b="0" i="1" kern="1200" dirty="0"/>
            <a:t>What Do you provide</a:t>
          </a:r>
        </a:p>
      </dsp:txBody>
      <dsp:txXfrm>
        <a:off x="1436958" y="378203"/>
        <a:ext cx="1304830" cy="782898"/>
      </dsp:txXfrm>
    </dsp:sp>
    <dsp:sp modelId="{2191F7E4-636C-4C3C-81E4-14193FD7144D}">
      <dsp:nvSpPr>
        <dsp:cNvPr id="0" name=""/>
        <dsp:cNvSpPr/>
      </dsp:nvSpPr>
      <dsp:spPr>
        <a:xfrm>
          <a:off x="2872271" y="378203"/>
          <a:ext cx="1304830" cy="782898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b="1" kern="1200" dirty="0"/>
            <a:t>Make it Social </a:t>
          </a:r>
          <a:r>
            <a:rPr lang="en-US" sz="1200" i="1" kern="1200" dirty="0"/>
            <a:t>Collaboration and Working Together</a:t>
          </a:r>
        </a:p>
      </dsp:txBody>
      <dsp:txXfrm>
        <a:off x="2872271" y="378203"/>
        <a:ext cx="1304830" cy="782898"/>
      </dsp:txXfrm>
    </dsp:sp>
    <dsp:sp modelId="{E9D5C680-5670-4B46-8A5D-7D9CCD65418A}">
      <dsp:nvSpPr>
        <dsp:cNvPr id="0" name=""/>
        <dsp:cNvSpPr/>
      </dsp:nvSpPr>
      <dsp:spPr>
        <a:xfrm>
          <a:off x="4307584" y="378203"/>
          <a:ext cx="1304830" cy="782898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b="1" kern="1200" dirty="0"/>
            <a:t>Motivating Coach  </a:t>
          </a:r>
          <a:br>
            <a:rPr lang="en-US" sz="1200" b="1" kern="1200" dirty="0"/>
          </a:br>
          <a:r>
            <a:rPr lang="en-US" sz="1200" i="1" kern="1200" dirty="0"/>
            <a:t>Not A Managing Boss</a:t>
          </a:r>
        </a:p>
      </dsp:txBody>
      <dsp:txXfrm>
        <a:off x="4307584" y="378203"/>
        <a:ext cx="1304830" cy="782898"/>
      </dsp:txXfrm>
    </dsp:sp>
    <dsp:sp modelId="{54875ECB-6F91-4446-8845-2DC73697FCD7}">
      <dsp:nvSpPr>
        <dsp:cNvPr id="0" name=""/>
        <dsp:cNvSpPr/>
      </dsp:nvSpPr>
      <dsp:spPr>
        <a:xfrm>
          <a:off x="719301" y="1291585"/>
          <a:ext cx="1304830" cy="782898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b="1" kern="1200" dirty="0"/>
            <a:t>Continuous learning and development</a:t>
          </a:r>
        </a:p>
      </dsp:txBody>
      <dsp:txXfrm>
        <a:off x="719301" y="1291585"/>
        <a:ext cx="1304830" cy="782898"/>
      </dsp:txXfrm>
    </dsp:sp>
    <dsp:sp modelId="{1188423B-0CD7-49D9-8E28-302D4AB8D434}">
      <dsp:nvSpPr>
        <dsp:cNvPr id="0" name=""/>
        <dsp:cNvSpPr/>
      </dsp:nvSpPr>
      <dsp:spPr>
        <a:xfrm>
          <a:off x="2154614" y="1291585"/>
          <a:ext cx="1304830" cy="782898"/>
        </a:xfrm>
        <a:prstGeom prst="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b="1" kern="1200" dirty="0"/>
            <a:t>Employee Experience</a:t>
          </a:r>
          <a:br>
            <a:rPr lang="en-US" sz="1200" b="1" kern="1200" dirty="0"/>
          </a:br>
          <a:r>
            <a:rPr lang="en-US" sz="1200" b="0" i="1" kern="1200" dirty="0"/>
            <a:t>journey</a:t>
          </a:r>
        </a:p>
      </dsp:txBody>
      <dsp:txXfrm>
        <a:off x="2154614" y="1291585"/>
        <a:ext cx="1304830" cy="782898"/>
      </dsp:txXfrm>
    </dsp:sp>
    <dsp:sp modelId="{D3238B36-3C3E-4151-A206-C279A2765AD3}">
      <dsp:nvSpPr>
        <dsp:cNvPr id="0" name=""/>
        <dsp:cNvSpPr/>
      </dsp:nvSpPr>
      <dsp:spPr>
        <a:xfrm>
          <a:off x="3589928" y="1291585"/>
          <a:ext cx="1304830" cy="782898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b="1" kern="1200" dirty="0"/>
            <a:t>Create a Space </a:t>
          </a:r>
          <a:r>
            <a:rPr lang="en-US" sz="1200" i="1" kern="1200" dirty="0"/>
            <a:t>Informational Interactions</a:t>
          </a:r>
        </a:p>
      </dsp:txBody>
      <dsp:txXfrm>
        <a:off x="3589928" y="1291585"/>
        <a:ext cx="1304830" cy="782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038475" cy="464980"/>
          </a:xfrm>
          <a:prstGeom prst="rect">
            <a:avLst/>
          </a:prstGeom>
        </p:spPr>
        <p:txBody>
          <a:bodyPr vert="horz" lIns="91759" tIns="45878" rIns="91759" bIns="458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1" y="1"/>
            <a:ext cx="3038475" cy="464980"/>
          </a:xfrm>
          <a:prstGeom prst="rect">
            <a:avLst/>
          </a:prstGeom>
        </p:spPr>
        <p:txBody>
          <a:bodyPr vert="horz" lIns="91759" tIns="45878" rIns="91759" bIns="45878" rtlCol="0"/>
          <a:lstStyle>
            <a:lvl1pPr algn="r">
              <a:defRPr sz="1200"/>
            </a:lvl1pPr>
          </a:lstStyle>
          <a:p>
            <a:fld id="{F35AC1A4-BE0D-49E7-9347-99EBFE8E8BC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29824"/>
            <a:ext cx="3038475" cy="464980"/>
          </a:xfrm>
          <a:prstGeom prst="rect">
            <a:avLst/>
          </a:prstGeom>
        </p:spPr>
        <p:txBody>
          <a:bodyPr vert="horz" lIns="91759" tIns="45878" rIns="91759" bIns="458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1" y="8829824"/>
            <a:ext cx="3038475" cy="464980"/>
          </a:xfrm>
          <a:prstGeom prst="rect">
            <a:avLst/>
          </a:prstGeom>
        </p:spPr>
        <p:txBody>
          <a:bodyPr vert="horz" lIns="91759" tIns="45878" rIns="91759" bIns="45878" rtlCol="0" anchor="b"/>
          <a:lstStyle>
            <a:lvl1pPr algn="r">
              <a:defRPr sz="1200"/>
            </a:lvl1pPr>
          </a:lstStyle>
          <a:p>
            <a:fld id="{5A6982BA-8E65-43F5-A169-0A825F4308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99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4820"/>
          </a:xfrm>
          <a:prstGeom prst="rect">
            <a:avLst/>
          </a:prstGeom>
        </p:spPr>
        <p:txBody>
          <a:bodyPr vert="horz" lIns="93153" tIns="46576" rIns="93153" bIns="4657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2"/>
            <a:ext cx="3037840" cy="464820"/>
          </a:xfrm>
          <a:prstGeom prst="rect">
            <a:avLst/>
          </a:prstGeom>
        </p:spPr>
        <p:txBody>
          <a:bodyPr vert="horz" lIns="93153" tIns="46576" rIns="93153" bIns="46576" rtlCol="0"/>
          <a:lstStyle>
            <a:lvl1pPr algn="r">
              <a:defRPr sz="1200"/>
            </a:lvl1pPr>
          </a:lstStyle>
          <a:p>
            <a:fld id="{96FCCE9C-97C6-4127-8839-CAB1314A3683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3" tIns="46576" rIns="93153" bIns="4657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2"/>
            <a:ext cx="5608320" cy="4183380"/>
          </a:xfrm>
          <a:prstGeom prst="rect">
            <a:avLst/>
          </a:prstGeom>
        </p:spPr>
        <p:txBody>
          <a:bodyPr vert="horz" lIns="93153" tIns="46576" rIns="93153" bIns="4657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53" tIns="46576" rIns="93153" bIns="4657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53" tIns="46576" rIns="93153" bIns="46576" rtlCol="0" anchor="b"/>
          <a:lstStyle>
            <a:lvl1pPr algn="r">
              <a:defRPr sz="1200"/>
            </a:lvl1pPr>
          </a:lstStyle>
          <a:p>
            <a:fld id="{AF3C882C-6931-48D7-9B18-809CA6FAE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30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1C63E-50E4-4FA4-88DF-477312A0BC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32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076e9e90ad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g1076e9e90ad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C882C-6931-48D7-9B18-809CA6FAEA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227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C882C-6931-48D7-9B18-809CA6FAEA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622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Coined</a:t>
            </a:r>
            <a:r>
              <a:rPr lang="en-US" baseline="0" dirty="0"/>
              <a:t> by David Sedaris, further explored in this image by James Clear.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C882C-6931-48D7-9B18-809CA6FAEA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695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C882C-6931-48D7-9B18-809CA6FAEA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68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C882C-6931-48D7-9B18-809CA6FAEA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8984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C882C-6931-48D7-9B18-809CA6FAEA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68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C882C-6931-48D7-9B18-809CA6FAEA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441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076e9e90ad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g1076e9e90ad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076e9e90ad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g1076e9e90ad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e97c0b19b0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ge97c0b19b0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076e9e90ad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1263" y="685800"/>
            <a:ext cx="443706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g1076e9e90ad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1C63E-50E4-4FA4-88DF-477312A0BC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076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1C63E-50E4-4FA4-88DF-477312A0BC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208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1C63E-50E4-4FA4-88DF-477312A0BC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14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1C63E-50E4-4FA4-88DF-477312A0BC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048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1C63E-50E4-4FA4-88DF-477312A0BC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369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1C63E-50E4-4FA4-88DF-477312A0BC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477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3-Title Slid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715" y="2954081"/>
            <a:ext cx="5484695" cy="976654"/>
          </a:xfrm>
        </p:spPr>
        <p:txBody>
          <a:bodyPr anchor="t" anchorCtr="0">
            <a:noAutofit/>
          </a:bodyPr>
          <a:lstStyle>
            <a:lvl1pPr algn="l">
              <a:defRPr lang="en-US" sz="3200" b="0" kern="1200" cap="all" baseline="0" dirty="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381715" y="4227616"/>
            <a:ext cx="5484695" cy="460874"/>
          </a:xfrm>
        </p:spPr>
        <p:txBody>
          <a:bodyPr anchor="t" anchorCtr="0"/>
          <a:lstStyle>
            <a:lvl1pPr marL="0" indent="0" algn="l">
              <a:buNone/>
              <a:defRPr lang="en-US" sz="2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81715" y="4821382"/>
            <a:ext cx="3291840" cy="463138"/>
          </a:xfrm>
        </p:spPr>
        <p:txBody>
          <a:bodyPr anchor="t" anchorCtr="0"/>
          <a:lstStyle>
            <a:lvl1pPr marL="0" indent="0" algn="l">
              <a:buNone/>
              <a:defRPr lang="en-US" sz="2800" kern="12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&lt;Enter Date&gt;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68103" y="6558055"/>
            <a:ext cx="227224" cy="1637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6DE758-FD24-416D-9C0F-3273B716A8F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7289" y="5712311"/>
            <a:ext cx="3119718" cy="398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300"/>
              </a:spcAft>
              <a:buClr>
                <a:schemeClr val="accent3">
                  <a:lumMod val="75000"/>
                </a:schemeClr>
              </a:buClr>
              <a:buSzPct val="90000"/>
              <a:buFont typeface="Arial" pitchFamily="34" charset="0"/>
              <a:buNone/>
            </a:pP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190" y="6512553"/>
            <a:ext cx="2349314" cy="27842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R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450"/>
              </a:spcAft>
              <a:buClr>
                <a:schemeClr val="accent3"/>
              </a:buClr>
              <a:buSzPct val="90000"/>
              <a:tabLst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© 2021 M3</a:t>
            </a:r>
            <a: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Insurance</a:t>
            </a:r>
            <a:r>
              <a:rPr lang="en-US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®</a:t>
            </a:r>
            <a:b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CONFIDENTIAL -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DO NOT REPRODUCE OR DISTRIBUTE</a:t>
            </a: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517289" y="5712311"/>
            <a:ext cx="3119718" cy="398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300"/>
              </a:spcAft>
              <a:buClr>
                <a:schemeClr val="accent3">
                  <a:lumMod val="75000"/>
                </a:schemeClr>
              </a:buClr>
              <a:buSzPct val="90000"/>
              <a:buFont typeface="Arial" pitchFamily="34" charset="0"/>
              <a:buNone/>
            </a:pP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65095"/>
      </p:ext>
    </p:extLst>
  </p:cSld>
  <p:clrMapOvr>
    <a:masterClrMapping/>
  </p:clrMapOvr>
  <p:transition spd="med">
    <p:fade/>
  </p:transition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6"/>
          <p:cNvSpPr txBox="1">
            <a:spLocks noGrp="1"/>
          </p:cNvSpPr>
          <p:nvPr>
            <p:ph type="title"/>
          </p:nvPr>
        </p:nvSpPr>
        <p:spPr>
          <a:xfrm>
            <a:off x="563045" y="612883"/>
            <a:ext cx="7809000" cy="763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52"/>
              </a:buClr>
              <a:buSzPts val="3500"/>
              <a:buFont typeface="Arial"/>
              <a:buNone/>
              <a:defRPr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6"/>
          <p:cNvSpPr txBox="1">
            <a:spLocks noGrp="1"/>
          </p:cNvSpPr>
          <p:nvPr>
            <p:ph type="body" idx="1"/>
          </p:nvPr>
        </p:nvSpPr>
        <p:spPr>
          <a:xfrm>
            <a:off x="563045" y="1556154"/>
            <a:ext cx="7809000" cy="4555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Autofit/>
          </a:bodyPr>
          <a:lstStyle>
            <a:lvl1pPr marL="403433" lvl="0" indent="-3249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806867" lvl="1" indent="-296972" algn="l">
              <a:lnSpc>
                <a:spcPct val="115000"/>
              </a:lnSpc>
              <a:spcBef>
                <a:spcPts val="1765"/>
              </a:spcBef>
              <a:spcAft>
                <a:spcPts val="0"/>
              </a:spcAft>
              <a:buSzPts val="1700"/>
              <a:buChar char="○"/>
              <a:defRPr/>
            </a:lvl2pPr>
            <a:lvl3pPr marL="1210300" lvl="2" indent="-296972" algn="l">
              <a:lnSpc>
                <a:spcPct val="115000"/>
              </a:lnSpc>
              <a:spcBef>
                <a:spcPts val="1765"/>
              </a:spcBef>
              <a:spcAft>
                <a:spcPts val="0"/>
              </a:spcAft>
              <a:buSzPts val="1700"/>
              <a:buChar char="■"/>
              <a:defRPr/>
            </a:lvl3pPr>
            <a:lvl4pPr marL="1613733" lvl="3" indent="-296972" algn="l">
              <a:lnSpc>
                <a:spcPct val="115000"/>
              </a:lnSpc>
              <a:spcBef>
                <a:spcPts val="1765"/>
              </a:spcBef>
              <a:spcAft>
                <a:spcPts val="0"/>
              </a:spcAft>
              <a:buSzPts val="1700"/>
              <a:buChar char="●"/>
              <a:defRPr/>
            </a:lvl4pPr>
            <a:lvl5pPr marL="2017166" lvl="4" indent="-296972" algn="l">
              <a:lnSpc>
                <a:spcPct val="115000"/>
              </a:lnSpc>
              <a:spcBef>
                <a:spcPts val="1765"/>
              </a:spcBef>
              <a:spcAft>
                <a:spcPts val="0"/>
              </a:spcAft>
              <a:buSzPts val="1700"/>
              <a:buChar char="○"/>
              <a:defRPr/>
            </a:lvl5pPr>
            <a:lvl6pPr marL="2420600" lvl="5" indent="-296972" algn="l">
              <a:lnSpc>
                <a:spcPct val="115000"/>
              </a:lnSpc>
              <a:spcBef>
                <a:spcPts val="1765"/>
              </a:spcBef>
              <a:spcAft>
                <a:spcPts val="0"/>
              </a:spcAft>
              <a:buSzPts val="1700"/>
              <a:buChar char="■"/>
              <a:defRPr/>
            </a:lvl6pPr>
            <a:lvl7pPr marL="2824033" lvl="6" indent="-296972" algn="l">
              <a:lnSpc>
                <a:spcPct val="115000"/>
              </a:lnSpc>
              <a:spcBef>
                <a:spcPts val="1765"/>
              </a:spcBef>
              <a:spcAft>
                <a:spcPts val="0"/>
              </a:spcAft>
              <a:buSzPts val="1700"/>
              <a:buChar char="●"/>
              <a:defRPr/>
            </a:lvl7pPr>
            <a:lvl8pPr marL="3227466" lvl="7" indent="-296972" algn="l">
              <a:lnSpc>
                <a:spcPct val="115000"/>
              </a:lnSpc>
              <a:spcBef>
                <a:spcPts val="1765"/>
              </a:spcBef>
              <a:spcAft>
                <a:spcPts val="0"/>
              </a:spcAft>
              <a:buSzPts val="1700"/>
              <a:buChar char="○"/>
              <a:defRPr/>
            </a:lvl8pPr>
            <a:lvl9pPr marL="3630900" lvl="8" indent="-296972" algn="l">
              <a:lnSpc>
                <a:spcPct val="115000"/>
              </a:lnSpc>
              <a:spcBef>
                <a:spcPts val="1765"/>
              </a:spcBef>
              <a:spcAft>
                <a:spcPts val="1765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15" name="Google Shape;15;p3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27" cy="52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22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27" cy="52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oogle Shape;1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7659" y="573441"/>
            <a:ext cx="3105045" cy="9819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3171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6"/>
          <p:cNvSpPr txBox="1">
            <a:spLocks noGrp="1"/>
          </p:cNvSpPr>
          <p:nvPr>
            <p:ph type="title"/>
          </p:nvPr>
        </p:nvSpPr>
        <p:spPr>
          <a:xfrm>
            <a:off x="563045" y="612883"/>
            <a:ext cx="7809000" cy="763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52"/>
              </a:buClr>
              <a:buSzPts val="3500"/>
              <a:buFont typeface="Arial"/>
              <a:buNone/>
              <a:defRPr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6"/>
          <p:cNvSpPr txBox="1">
            <a:spLocks noGrp="1"/>
          </p:cNvSpPr>
          <p:nvPr>
            <p:ph type="body" idx="1"/>
          </p:nvPr>
        </p:nvSpPr>
        <p:spPr>
          <a:xfrm>
            <a:off x="563045" y="1556154"/>
            <a:ext cx="7809000" cy="4555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Autofit/>
          </a:bodyPr>
          <a:lstStyle>
            <a:lvl1pPr marL="403433" lvl="0" indent="-3249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806867" lvl="1" indent="-296972" algn="l">
              <a:lnSpc>
                <a:spcPct val="115000"/>
              </a:lnSpc>
              <a:spcBef>
                <a:spcPts val="1765"/>
              </a:spcBef>
              <a:spcAft>
                <a:spcPts val="0"/>
              </a:spcAft>
              <a:buSzPts val="1700"/>
              <a:buChar char="○"/>
              <a:defRPr/>
            </a:lvl2pPr>
            <a:lvl3pPr marL="1210300" lvl="2" indent="-296972" algn="l">
              <a:lnSpc>
                <a:spcPct val="115000"/>
              </a:lnSpc>
              <a:spcBef>
                <a:spcPts val="1765"/>
              </a:spcBef>
              <a:spcAft>
                <a:spcPts val="0"/>
              </a:spcAft>
              <a:buSzPts val="1700"/>
              <a:buChar char="■"/>
              <a:defRPr/>
            </a:lvl3pPr>
            <a:lvl4pPr marL="1613733" lvl="3" indent="-296972" algn="l">
              <a:lnSpc>
                <a:spcPct val="115000"/>
              </a:lnSpc>
              <a:spcBef>
                <a:spcPts val="1765"/>
              </a:spcBef>
              <a:spcAft>
                <a:spcPts val="0"/>
              </a:spcAft>
              <a:buSzPts val="1700"/>
              <a:buChar char="●"/>
              <a:defRPr/>
            </a:lvl4pPr>
            <a:lvl5pPr marL="2017166" lvl="4" indent="-296972" algn="l">
              <a:lnSpc>
                <a:spcPct val="115000"/>
              </a:lnSpc>
              <a:spcBef>
                <a:spcPts val="1765"/>
              </a:spcBef>
              <a:spcAft>
                <a:spcPts val="0"/>
              </a:spcAft>
              <a:buSzPts val="1700"/>
              <a:buChar char="○"/>
              <a:defRPr/>
            </a:lvl5pPr>
            <a:lvl6pPr marL="2420600" lvl="5" indent="-296972" algn="l">
              <a:lnSpc>
                <a:spcPct val="115000"/>
              </a:lnSpc>
              <a:spcBef>
                <a:spcPts val="1765"/>
              </a:spcBef>
              <a:spcAft>
                <a:spcPts val="0"/>
              </a:spcAft>
              <a:buSzPts val="1700"/>
              <a:buChar char="■"/>
              <a:defRPr/>
            </a:lvl6pPr>
            <a:lvl7pPr marL="2824033" lvl="6" indent="-296972" algn="l">
              <a:lnSpc>
                <a:spcPct val="115000"/>
              </a:lnSpc>
              <a:spcBef>
                <a:spcPts val="1765"/>
              </a:spcBef>
              <a:spcAft>
                <a:spcPts val="0"/>
              </a:spcAft>
              <a:buSzPts val="1700"/>
              <a:buChar char="●"/>
              <a:defRPr/>
            </a:lvl7pPr>
            <a:lvl8pPr marL="3227466" lvl="7" indent="-296972" algn="l">
              <a:lnSpc>
                <a:spcPct val="115000"/>
              </a:lnSpc>
              <a:spcBef>
                <a:spcPts val="1765"/>
              </a:spcBef>
              <a:spcAft>
                <a:spcPts val="0"/>
              </a:spcAft>
              <a:buSzPts val="1700"/>
              <a:buChar char="○"/>
              <a:defRPr/>
            </a:lvl8pPr>
            <a:lvl9pPr marL="3630900" lvl="8" indent="-296972" algn="l">
              <a:lnSpc>
                <a:spcPct val="115000"/>
              </a:lnSpc>
              <a:spcBef>
                <a:spcPts val="1765"/>
              </a:spcBef>
              <a:spcAft>
                <a:spcPts val="1765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15" name="Google Shape;15;p3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27" cy="52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96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nto principal 1">
  <p:cSld name="Ponto principal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1"/>
          <p:cNvSpPr txBox="1">
            <a:spLocks noGrp="1"/>
          </p:cNvSpPr>
          <p:nvPr>
            <p:ph type="title"/>
          </p:nvPr>
        </p:nvSpPr>
        <p:spPr>
          <a:xfrm>
            <a:off x="651045" y="4605221"/>
            <a:ext cx="3791182" cy="220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52"/>
              </a:buClr>
              <a:buSzPts val="5800"/>
              <a:buFont typeface="Arial"/>
              <a:buNone/>
              <a:defRPr sz="5118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4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4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4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4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4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4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4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47"/>
            </a:lvl9pPr>
          </a:lstStyle>
          <a:p>
            <a:endParaRPr/>
          </a:p>
        </p:txBody>
      </p:sp>
      <p:sp>
        <p:nvSpPr>
          <p:cNvPr id="18" name="Google Shape;18;p4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27" cy="52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80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2">
  <p:cSld name="Layout personalizado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27" cy="52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18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rpo 1 1 1 1">
  <p:cSld name="Título e corpo 1 1 1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7"/>
          <p:cNvSpPr txBox="1">
            <a:spLocks noGrp="1"/>
          </p:cNvSpPr>
          <p:nvPr>
            <p:ph type="title"/>
          </p:nvPr>
        </p:nvSpPr>
        <p:spPr>
          <a:xfrm>
            <a:off x="4291955" y="390904"/>
            <a:ext cx="3045545" cy="37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52"/>
              </a:buClr>
              <a:buSzPts val="1300"/>
              <a:buFont typeface="Arial"/>
              <a:buNone/>
              <a:defRPr sz="1147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27" cy="52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7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rpo 1 1 1">
  <p:cSld name="Título e corpo 1 1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9"/>
          <p:cNvSpPr txBox="1">
            <a:spLocks noGrp="1"/>
          </p:cNvSpPr>
          <p:nvPr>
            <p:ph type="title"/>
          </p:nvPr>
        </p:nvSpPr>
        <p:spPr>
          <a:xfrm>
            <a:off x="4291955" y="390904"/>
            <a:ext cx="3045545" cy="37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52"/>
              </a:buClr>
              <a:buSzPts val="1300"/>
              <a:buFont typeface="Arial"/>
              <a:buNone/>
              <a:defRPr sz="1147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27" cy="52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Google Shape;27;p39"/>
          <p:cNvSpPr txBox="1">
            <a:spLocks noGrp="1"/>
          </p:cNvSpPr>
          <p:nvPr>
            <p:ph type="title" idx="2"/>
          </p:nvPr>
        </p:nvSpPr>
        <p:spPr>
          <a:xfrm>
            <a:off x="563068" y="883081"/>
            <a:ext cx="7699091" cy="52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9D"/>
              </a:buClr>
              <a:buSzPts val="4000"/>
              <a:buFont typeface="Arial"/>
              <a:buNone/>
              <a:defRPr sz="3530">
                <a:solidFill>
                  <a:srgbClr val="009F9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53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53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53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53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53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53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53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530"/>
            </a:lvl9pPr>
          </a:lstStyle>
          <a:p>
            <a:endParaRPr/>
          </a:p>
        </p:txBody>
      </p:sp>
      <p:sp>
        <p:nvSpPr>
          <p:cNvPr id="28" name="Google Shape;28;p39"/>
          <p:cNvSpPr txBox="1">
            <a:spLocks noGrp="1"/>
          </p:cNvSpPr>
          <p:nvPr>
            <p:ph type="title" idx="3"/>
          </p:nvPr>
        </p:nvSpPr>
        <p:spPr>
          <a:xfrm>
            <a:off x="563068" y="1447212"/>
            <a:ext cx="7699091" cy="52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8"/>
              </a:buClr>
              <a:buSzPts val="2400"/>
              <a:buFont typeface="Arial"/>
              <a:buNone/>
              <a:defRPr sz="2118">
                <a:solidFill>
                  <a:srgbClr val="0050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397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397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397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397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397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397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397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3971"/>
            </a:lvl9pPr>
          </a:lstStyle>
          <a:p>
            <a:endParaRPr/>
          </a:p>
        </p:txBody>
      </p:sp>
      <p:sp>
        <p:nvSpPr>
          <p:cNvPr id="29" name="Google Shape;29;p39"/>
          <p:cNvSpPr txBox="1">
            <a:spLocks noGrp="1"/>
          </p:cNvSpPr>
          <p:nvPr>
            <p:ph type="title" idx="4"/>
          </p:nvPr>
        </p:nvSpPr>
        <p:spPr>
          <a:xfrm>
            <a:off x="563068" y="2093251"/>
            <a:ext cx="7699091" cy="398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53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53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53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53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53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53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53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53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4505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0"/>
          <p:cNvSpPr txBox="1">
            <a:spLocks noGrp="1"/>
          </p:cNvSpPr>
          <p:nvPr>
            <p:ph type="title"/>
          </p:nvPr>
        </p:nvSpPr>
        <p:spPr>
          <a:xfrm>
            <a:off x="651068" y="4595448"/>
            <a:ext cx="6367909" cy="220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52"/>
              </a:buClr>
              <a:buSzPts val="4400"/>
              <a:buFont typeface="Arial"/>
              <a:buNone/>
              <a:defRPr sz="3883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4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4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4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4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4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4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4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47"/>
            </a:lvl9pPr>
          </a:lstStyle>
          <a:p>
            <a:endParaRPr/>
          </a:p>
        </p:txBody>
      </p:sp>
      <p:sp>
        <p:nvSpPr>
          <p:cNvPr id="32" name="Google Shape;32;p4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27" cy="52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40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rgbClr val="51468B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/>
          <p:nvPr userDrawn="1"/>
        </p:nvSpPr>
        <p:spPr>
          <a:xfrm>
            <a:off x="-45715" y="-4158"/>
            <a:ext cx="3968909" cy="6868473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22311 w 241956"/>
              <a:gd name="connsiteY3" fmla="*/ 380776 h 381336"/>
              <a:gd name="connsiteX4" fmla="*/ 0 w 241956"/>
              <a:gd name="connsiteY4" fmla="*/ 231 h 381336"/>
              <a:gd name="connsiteX0" fmla="*/ 0 w 241956"/>
              <a:gd name="connsiteY0" fmla="*/ 231 h 381687"/>
              <a:gd name="connsiteX1" fmla="*/ 41468 w 241956"/>
              <a:gd name="connsiteY1" fmla="*/ 0 h 381687"/>
              <a:gd name="connsiteX2" fmla="*/ 241956 w 241956"/>
              <a:gd name="connsiteY2" fmla="*/ 381336 h 381687"/>
              <a:gd name="connsiteX3" fmla="*/ 21400 w 241956"/>
              <a:gd name="connsiteY3" fmla="*/ 381687 h 381687"/>
              <a:gd name="connsiteX4" fmla="*/ 0 w 2419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56" h="381687">
                <a:moveTo>
                  <a:pt x="0" y="231"/>
                </a:moveTo>
                <a:lnTo>
                  <a:pt x="20068" y="0"/>
                </a:lnTo>
                <a:lnTo>
                  <a:pt x="220556" y="381336"/>
                </a:lnTo>
                <a:lnTo>
                  <a:pt x="0" y="381687"/>
                </a:lnTo>
                <a:lnTo>
                  <a:pt x="0" y="23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       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1423524" y="6528816"/>
            <a:ext cx="850392" cy="168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23C80F-5998-4C5A-8426-1B9517C724DD}" type="datetimeFigureOut">
              <a:rPr lang="en-US" smtClean="0">
                <a:solidFill>
                  <a:prstClr val="white"/>
                </a:solidFill>
              </a:rPr>
              <a:pPr/>
              <a:t>2/24/2022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23524" y="2212882"/>
            <a:ext cx="6722378" cy="876329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23524" y="3166257"/>
            <a:ext cx="6400800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Document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37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7"/>
          <a:stretch/>
        </p:blipFill>
        <p:spPr>
          <a:xfrm>
            <a:off x="19878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A754EF-96EA-5044-8CD0-0B41D4AF310A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3-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385B2E-B4C8-8B4B-900C-B862FC0771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5326" y="192735"/>
            <a:ext cx="8207610" cy="9403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300" y="1376979"/>
            <a:ext cx="8207375" cy="4012602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tabLst>
                <a:tab pos="342900" algn="l"/>
              </a:tabLst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buClr>
                <a:schemeClr val="bg1">
                  <a:lumMod val="50000"/>
                </a:schemeClr>
              </a:buClr>
              <a:tabLst>
                <a:tab pos="800100" algn="l"/>
              </a:tabLst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buClr>
                <a:schemeClr val="bg1">
                  <a:lumMod val="50000"/>
                </a:schemeClr>
              </a:buClr>
              <a:tabLst>
                <a:tab pos="1028700" algn="l"/>
              </a:tabLst>
              <a:defRPr>
                <a:solidFill>
                  <a:schemeClr val="bg1">
                    <a:lumMod val="50000"/>
                  </a:schemeClr>
                </a:solidFill>
              </a:defRPr>
            </a:lvl3pPr>
            <a:lvl6pPr marL="1376363" indent="-342900"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190" y="6512553"/>
            <a:ext cx="2349314" cy="27842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R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450"/>
              </a:spcAft>
              <a:buClr>
                <a:schemeClr val="accent3"/>
              </a:buClr>
              <a:buSzPct val="90000"/>
              <a:tabLst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© 2021 M3</a:t>
            </a:r>
            <a: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Insurance</a:t>
            </a:r>
            <a:r>
              <a:rPr lang="en-US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®</a:t>
            </a:r>
            <a:b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CONFIDENTIAL -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DO NOT REPRODUCE OR DISTRIBUTE</a:t>
            </a: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246" y="5923762"/>
            <a:ext cx="698500" cy="732790"/>
          </a:xfrm>
          <a:prstGeom prst="rect">
            <a:avLst/>
          </a:prstGeom>
        </p:spPr>
      </p:pic>
      <p:pic>
        <p:nvPicPr>
          <p:cNvPr id="11" name="Picture 10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246" y="5923762"/>
            <a:ext cx="698500" cy="73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52791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6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9DD536FC-953F-514B-8633-E5BC998677D8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C463A1-D4B7-7040-9EE4-176B896A6466}"/>
              </a:ext>
            </a:extLst>
          </p:cNvPr>
          <p:cNvSpPr txBox="1"/>
          <p:nvPr userDrawn="1"/>
        </p:nvSpPr>
        <p:spPr>
          <a:xfrm>
            <a:off x="8627165" y="424400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E53974-D521-BC49-9AEF-77D8853B3FAD}"/>
              </a:ext>
            </a:extLst>
          </p:cNvPr>
          <p:cNvSpPr txBox="1"/>
          <p:nvPr userDrawn="1"/>
        </p:nvSpPr>
        <p:spPr>
          <a:xfrm>
            <a:off x="9531626" y="431358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</p:txBody>
      </p:sp>
    </p:spTree>
    <p:extLst>
      <p:ext uri="{BB962C8B-B14F-4D97-AF65-F5344CB8AC3E}">
        <p14:creationId xmlns:p14="http://schemas.microsoft.com/office/powerpoint/2010/main" val="150062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04CA6C5-8403-1641-B6BE-B60349CD90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8833" y="0"/>
            <a:ext cx="7645167" cy="6858000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8AA6DDD5-E2EE-3E4E-8549-793461D40CEB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57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2464DF-0632-2440-B575-2F7667ABA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3035" y="0"/>
            <a:ext cx="7890966" cy="6882601"/>
          </a:xfrm>
          <a:prstGeom prst="rect">
            <a:avLst/>
          </a:prstGeom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0A52036E-4D63-AC4C-AF8E-91BB77F4BA5C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59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CA4AE6-813F-8C40-8F8E-6871F434A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80" y="1"/>
            <a:ext cx="9115720" cy="6858000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5CF4A44A-1BB5-0747-B2C9-8A5BF50D905B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096575-D662-5943-A6BA-DA52AE247C30}"/>
              </a:ext>
            </a:extLst>
          </p:cNvPr>
          <p:cNvSpPr txBox="1"/>
          <p:nvPr userDrawn="1"/>
        </p:nvSpPr>
        <p:spPr>
          <a:xfrm>
            <a:off x="669303" y="806934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</p:txBody>
      </p:sp>
    </p:spTree>
    <p:extLst>
      <p:ext uri="{BB962C8B-B14F-4D97-AF65-F5344CB8AC3E}">
        <p14:creationId xmlns:p14="http://schemas.microsoft.com/office/powerpoint/2010/main" val="254903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6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784BB358-C5FC-AA4C-8D8C-9BD8C17EF701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286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33E14F-0B8B-4547-9233-4B55C7E5CE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399" y="0"/>
            <a:ext cx="7076661" cy="6878350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E55DFD25-BAAA-B243-AA48-26F62E41BB11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4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 6">
    <p:bg>
      <p:bgPr>
        <a:solidFill>
          <a:srgbClr val="5146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680BC-7FAF-FA4B-AB44-462B46313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"/>
          <a:stretch/>
        </p:blipFill>
        <p:spPr>
          <a:xfrm>
            <a:off x="0" y="1"/>
            <a:ext cx="9144000" cy="68826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EAB709-47D5-BB49-BAFF-45AA165AD753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51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DA428E-4E97-7947-9502-5EE42EFBA6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401" y="-9675"/>
            <a:ext cx="6705600" cy="68894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CD3D84-6AED-3347-97AE-88E0880354C4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97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099" y="0"/>
            <a:ext cx="8629976" cy="6869701"/>
          </a:xfrm>
          <a:prstGeom prst="rect">
            <a:avLst/>
          </a:prstGeom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4078A014-7BC2-3F47-B7DA-0FA6D612EFB0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26F543-952A-9E49-B1DA-576953737555}"/>
              </a:ext>
            </a:extLst>
          </p:cNvPr>
          <p:cNvSpPr txBox="1"/>
          <p:nvPr userDrawn="1"/>
        </p:nvSpPr>
        <p:spPr>
          <a:xfrm>
            <a:off x="1357460" y="744717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</p:txBody>
      </p:sp>
    </p:spTree>
    <p:extLst>
      <p:ext uri="{BB962C8B-B14F-4D97-AF65-F5344CB8AC3E}">
        <p14:creationId xmlns:p14="http://schemas.microsoft.com/office/powerpoint/2010/main" val="3980261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adence image 2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F99461CB-0899-6546-8835-3BC9A04F5342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0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3-Content w Sub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385B2E-B4C8-8B4B-900C-B862FC0771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5326" y="192735"/>
            <a:ext cx="8207610" cy="9403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95326" y="1295855"/>
            <a:ext cx="8191474" cy="493187"/>
          </a:xfrm>
        </p:spPr>
        <p:txBody>
          <a:bodyPr>
            <a:noAutofit/>
          </a:bodyPr>
          <a:lstStyle>
            <a:lvl1pPr marL="0" indent="0">
              <a:buNone/>
              <a:defRPr sz="2600" b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95561" y="1951836"/>
            <a:ext cx="8207375" cy="3448503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tabLst>
                <a:tab pos="342900" algn="l"/>
              </a:tabLst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buClr>
                <a:schemeClr val="bg1">
                  <a:lumMod val="50000"/>
                </a:schemeClr>
              </a:buClr>
              <a:tabLst>
                <a:tab pos="800100" algn="l"/>
              </a:tabLst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buClr>
                <a:schemeClr val="bg1">
                  <a:lumMod val="50000"/>
                </a:schemeClr>
              </a:buClr>
              <a:tabLst>
                <a:tab pos="1028700" algn="l"/>
              </a:tabLst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682625" indent="0">
              <a:buNone/>
              <a:defRPr/>
            </a:lvl4pPr>
            <a:lvl5pPr marL="914400" indent="0">
              <a:buNone/>
              <a:defRPr/>
            </a:lvl5pPr>
            <a:lvl6pPr marL="1258888" indent="-225425">
              <a:buClr>
                <a:schemeClr val="accent3"/>
              </a:buClr>
              <a:buFont typeface="Wingdings" panose="05000000000000000000" pitchFamily="2" charset="2"/>
              <a:buChar char="§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190" y="6507776"/>
            <a:ext cx="2349314" cy="356124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R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450"/>
              </a:spcAft>
              <a:buClr>
                <a:schemeClr val="accent3"/>
              </a:buClr>
              <a:buSzPct val="90000"/>
              <a:tabLst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© 2021 M3</a:t>
            </a:r>
            <a: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Insurance</a:t>
            </a:r>
            <a:r>
              <a:rPr lang="en-US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®</a:t>
            </a:r>
            <a:b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CONFIDENTIAL -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DO NOT REPRODUCE OR DISTRIBUTE</a:t>
            </a: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246" y="5923762"/>
            <a:ext cx="698500" cy="732790"/>
          </a:xfrm>
          <a:prstGeom prst="rect">
            <a:avLst/>
          </a:prstGeom>
        </p:spPr>
      </p:pic>
      <p:pic>
        <p:nvPicPr>
          <p:cNvPr id="11" name="Picture 10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246" y="5923762"/>
            <a:ext cx="698500" cy="73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67754"/>
      </p:ext>
    </p:extLst>
  </p:cSld>
  <p:clrMapOvr>
    <a:masterClrMapping/>
  </p:clrMapOvr>
  <p:transition spd="med">
    <p:fade/>
  </p:transition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3200400" y="1"/>
            <a:ext cx="5943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0DC262C6-E37A-AD4C-9E79-3B461C994C8C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72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544" y="0"/>
            <a:ext cx="8116455" cy="6858000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5F2F045A-616A-564E-A489-852D0BF11DD6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45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8D157181-09AF-0C47-8847-A3EEAE53A116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376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5910AB-674A-D043-AA3B-BDE213CEE5F9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5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20C0B-2887-B440-9933-820160C05112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852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A5BE2A-A211-8B48-9F12-310AA979D822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353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E18907-95C6-7D4D-ADCE-FFA56C2E9690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409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A3053-DCBD-DC45-83BF-0B7E812AC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-1"/>
            <a:ext cx="7772400" cy="68556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B39DA3-21D3-7541-939D-9460ED490BEB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27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Your Photo">
    <p:bg bwMode="gray">
      <p:bgPr>
        <a:gradFill flip="none" rotWithShape="1">
          <a:gsLst>
            <a:gs pos="0">
              <a:srgbClr val="514689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9220200" y="877304"/>
            <a:ext cx="1642462" cy="32374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How to put in your own Photo: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‘View-Slide Master’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‘Insert-Picture’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Browse to the</a:t>
            </a:r>
            <a:r>
              <a:rPr lang="en-US" sz="1200" spc="-50" baseline="0" dirty="0">
                <a:solidFill>
                  <a:schemeClr val="bg1"/>
                </a:solidFill>
              </a:rPr>
              <a:t> image you would like to place. Image should be 1024x768, 1200x900, or other 4:3 aspect ratio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Select image and click OK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Scale to full screen size if necessary.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Click image, go</a:t>
            </a:r>
            <a:r>
              <a:rPr lang="en-US" sz="1200" spc="-50" baseline="0" dirty="0">
                <a:solidFill>
                  <a:schemeClr val="bg1"/>
                </a:solidFill>
              </a:rPr>
              <a:t> to ‘Format-</a:t>
            </a:r>
            <a:r>
              <a:rPr lang="en-US" sz="1200" spc="-50" dirty="0">
                <a:solidFill>
                  <a:schemeClr val="bg1"/>
                </a:solidFill>
              </a:rPr>
              <a:t>Send to Back’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‘View-Normal’ to return to slides</a:t>
            </a:r>
          </a:p>
        </p:txBody>
      </p:sp>
      <p:sp>
        <p:nvSpPr>
          <p:cNvPr id="18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553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197" y="1621971"/>
            <a:ext cx="7049689" cy="40930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/>
          <a:p>
            <a:fld id="{9623C80F-5998-4C5A-8426-1B9517C724DD}" type="datetimeFigureOut">
              <a:rPr lang="en-US" smtClean="0">
                <a:solidFill>
                  <a:srgbClr val="605F62"/>
                </a:solidFill>
              </a:rPr>
              <a:pPr/>
              <a:t>2/24/2022</a:t>
            </a:fld>
            <a:endParaRPr lang="en-US">
              <a:solidFill>
                <a:srgbClr val="605F6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3285144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3-Content Comparis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385B2E-B4C8-8B4B-900C-B862FC0771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5326" y="192735"/>
            <a:ext cx="8207610" cy="9403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300" y="1387736"/>
            <a:ext cx="3872305" cy="4034118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tabLst>
                <a:tab pos="342900" algn="l"/>
              </a:tabLst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buClr>
                <a:schemeClr val="bg1">
                  <a:lumMod val="50000"/>
                </a:schemeClr>
              </a:buClr>
              <a:tabLst>
                <a:tab pos="862013" algn="l"/>
              </a:tabLst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buClr>
                <a:schemeClr val="bg1">
                  <a:lumMod val="50000"/>
                </a:schemeClr>
              </a:buClr>
              <a:tabLst>
                <a:tab pos="1028700" algn="l"/>
              </a:tabLst>
              <a:defRPr>
                <a:solidFill>
                  <a:schemeClr val="bg1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30630" y="1387736"/>
            <a:ext cx="3872305" cy="4034118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tabLst>
                <a:tab pos="342900" algn="l"/>
              </a:tabLst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buClr>
                <a:schemeClr val="bg1">
                  <a:lumMod val="50000"/>
                </a:schemeClr>
              </a:buClr>
              <a:tabLst>
                <a:tab pos="800100" algn="l"/>
              </a:tabLst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buClr>
                <a:schemeClr val="bg1">
                  <a:lumMod val="50000"/>
                </a:schemeClr>
              </a:buClr>
              <a:tabLst>
                <a:tab pos="1090613" algn="l"/>
              </a:tabLst>
              <a:defRPr>
                <a:solidFill>
                  <a:schemeClr val="bg1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190" y="6507776"/>
            <a:ext cx="2349314" cy="356124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R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450"/>
              </a:spcAft>
              <a:buClr>
                <a:schemeClr val="accent3"/>
              </a:buClr>
              <a:buSzPct val="90000"/>
              <a:tabLst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© 2021 M3</a:t>
            </a:r>
            <a: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Insurance</a:t>
            </a:r>
            <a:r>
              <a:rPr lang="en-US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®</a:t>
            </a:r>
            <a:b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CONFIDENTIAL -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DO NOT REPRODUCE OR DISTRIBUTE</a:t>
            </a: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246" y="5923762"/>
            <a:ext cx="698500" cy="732790"/>
          </a:xfrm>
          <a:prstGeom prst="rect">
            <a:avLst/>
          </a:prstGeom>
        </p:spPr>
      </p:pic>
      <p:pic>
        <p:nvPicPr>
          <p:cNvPr id="12" name="Picture 11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246" y="5923762"/>
            <a:ext cx="698500" cy="73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31048"/>
      </p:ext>
    </p:extLst>
  </p:cSld>
  <p:clrMapOvr>
    <a:masterClrMapping/>
  </p:clrMapOvr>
  <p:transition spd="med">
    <p:fade/>
  </p:transition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4012"/>
            <a:ext cx="3581400" cy="357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68895" cy="373380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1624012"/>
            <a:ext cx="3770375" cy="357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7124" y="1981200"/>
            <a:ext cx="3770375" cy="373380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/>
          <a:p>
            <a:fld id="{9623C80F-5998-4C5A-8426-1B9517C724DD}" type="datetimeFigureOut">
              <a:rPr lang="en-US" smtClean="0">
                <a:solidFill>
                  <a:srgbClr val="605F62"/>
                </a:solidFill>
              </a:rPr>
              <a:pPr/>
              <a:t>2/24/2022</a:t>
            </a:fld>
            <a:endParaRPr lang="en-US">
              <a:solidFill>
                <a:srgbClr val="605F6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2557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25836634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/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5157" y="3724712"/>
            <a:ext cx="3586843" cy="3474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0600" y="4038600"/>
            <a:ext cx="3579492" cy="167640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3724712"/>
            <a:ext cx="3584448" cy="3474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08036" y="4038600"/>
            <a:ext cx="3580898" cy="167640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dirty="0" smtClean="0"/>
            </a:lvl1pPr>
            <a:lvl2pPr marL="206375" indent="0">
              <a:buNone/>
              <a:defRPr lang="en-US" dirty="0" smtClean="0"/>
            </a:lvl2pPr>
            <a:lvl3pPr marL="457200" indent="0">
              <a:buNone/>
              <a:defRPr lang="en-US" dirty="0" smtClean="0"/>
            </a:lvl3pPr>
            <a:lvl4pPr marL="631825" indent="0">
              <a:buNone/>
              <a:defRPr lang="en-US" dirty="0" smtClean="0"/>
            </a:lvl4pPr>
            <a:lvl5pPr marL="804862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/>
          <a:p>
            <a:fld id="{9623C80F-5998-4C5A-8426-1B9517C724DD}" type="datetimeFigureOut">
              <a:rPr lang="en-US" smtClean="0">
                <a:solidFill>
                  <a:srgbClr val="605F62"/>
                </a:solidFill>
              </a:rPr>
              <a:pPr/>
              <a:t>2/24/2022</a:t>
            </a:fld>
            <a:endParaRPr lang="en-US">
              <a:solidFill>
                <a:srgbClr val="605F6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2557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" y="1622424"/>
            <a:ext cx="3429000" cy="19943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908036" y="1622424"/>
            <a:ext cx="3429000" cy="19943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898412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wo Content + Side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4012"/>
            <a:ext cx="3581400" cy="357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73089" cy="171132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0599" y="3652124"/>
            <a:ext cx="3581401" cy="3495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3911" y="4012035"/>
            <a:ext cx="3770375" cy="155892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/>
          <a:p>
            <a:fld id="{9623C80F-5998-4C5A-8426-1B9517C724DD}" type="datetimeFigureOut">
              <a:rPr lang="en-US" smtClean="0">
                <a:solidFill>
                  <a:srgbClr val="605F62"/>
                </a:solidFill>
              </a:rPr>
              <a:pPr/>
              <a:t>2/24/2022</a:t>
            </a:fld>
            <a:endParaRPr lang="en-US">
              <a:solidFill>
                <a:srgbClr val="605F6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876800" y="1676400"/>
            <a:ext cx="3934437" cy="381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914400"/>
            <a:ext cx="6858000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14011985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Facts + Side Images">
    <p:bg>
      <p:bgPr>
        <a:gradFill flip="none" rotWithShape="1">
          <a:gsLst>
            <a:gs pos="0">
              <a:srgbClr val="514689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/>
          <p:nvPr userDrawn="1"/>
        </p:nvSpPr>
        <p:spPr>
          <a:xfrm>
            <a:off x="-45715" y="-4158"/>
            <a:ext cx="3968909" cy="6868473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22311 w 241956"/>
              <a:gd name="connsiteY3" fmla="*/ 380776 h 381336"/>
              <a:gd name="connsiteX4" fmla="*/ 0 w 241956"/>
              <a:gd name="connsiteY4" fmla="*/ 231 h 381336"/>
              <a:gd name="connsiteX0" fmla="*/ 0 w 241956"/>
              <a:gd name="connsiteY0" fmla="*/ 231 h 381687"/>
              <a:gd name="connsiteX1" fmla="*/ 41468 w 241956"/>
              <a:gd name="connsiteY1" fmla="*/ 0 h 381687"/>
              <a:gd name="connsiteX2" fmla="*/ 241956 w 241956"/>
              <a:gd name="connsiteY2" fmla="*/ 381336 h 381687"/>
              <a:gd name="connsiteX3" fmla="*/ 21400 w 241956"/>
              <a:gd name="connsiteY3" fmla="*/ 381687 h 381687"/>
              <a:gd name="connsiteX4" fmla="*/ 0 w 2419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56" h="381687">
                <a:moveTo>
                  <a:pt x="0" y="231"/>
                </a:moveTo>
                <a:lnTo>
                  <a:pt x="20068" y="0"/>
                </a:lnTo>
                <a:lnTo>
                  <a:pt x="220556" y="381336"/>
                </a:lnTo>
                <a:lnTo>
                  <a:pt x="0" y="381687"/>
                </a:lnTo>
                <a:lnTo>
                  <a:pt x="0" y="23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  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990599" y="155448"/>
            <a:ext cx="7713969" cy="7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990599" y="1624013"/>
            <a:ext cx="2438401" cy="3495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801197" y="1981200"/>
            <a:ext cx="2399203" cy="373380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buClr>
                <a:schemeClr val="bg1"/>
              </a:buClr>
              <a:defRPr lang="en-US" sz="1850" smtClean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sz="1850" smtClean="0">
                <a:solidFill>
                  <a:schemeClr val="bg1"/>
                </a:solidFill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gray"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23C80F-5998-4C5A-8426-1B9517C724DD}" type="datetimeFigureOut">
              <a:rPr lang="en-US" smtClean="0">
                <a:solidFill>
                  <a:prstClr val="white"/>
                </a:solidFill>
              </a:rPr>
              <a:pPr/>
              <a:t>2/24/2022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gray"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gray"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90600" y="914400"/>
            <a:ext cx="6858000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bg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505200" y="1622425"/>
            <a:ext cx="2209800" cy="3657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019800" y="1622425"/>
            <a:ext cx="2209800" cy="3657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7" y="6400799"/>
            <a:ext cx="1422018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848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/>
          <a:p>
            <a:fld id="{9623C80F-5998-4C5A-8426-1B9517C724DD}" type="datetimeFigureOut">
              <a:rPr lang="en-US" smtClean="0">
                <a:solidFill>
                  <a:srgbClr val="605F62"/>
                </a:solidFill>
              </a:rPr>
              <a:pPr/>
              <a:t>2/24/2022</a:t>
            </a:fld>
            <a:endParaRPr lang="en-US">
              <a:solidFill>
                <a:srgbClr val="605F6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8000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24749842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nd Slide">
    <p:bg>
      <p:bgPr>
        <a:gradFill flip="none" rotWithShape="1">
          <a:gsLst>
            <a:gs pos="0">
              <a:srgbClr val="514689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/>
          <p:nvPr userDrawn="1"/>
        </p:nvSpPr>
        <p:spPr>
          <a:xfrm>
            <a:off x="-45715" y="-4158"/>
            <a:ext cx="3968909" cy="6868473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22311 w 241956"/>
              <a:gd name="connsiteY3" fmla="*/ 380776 h 381336"/>
              <a:gd name="connsiteX4" fmla="*/ 0 w 241956"/>
              <a:gd name="connsiteY4" fmla="*/ 231 h 381336"/>
              <a:gd name="connsiteX0" fmla="*/ 0 w 241956"/>
              <a:gd name="connsiteY0" fmla="*/ 231 h 381687"/>
              <a:gd name="connsiteX1" fmla="*/ 41468 w 241956"/>
              <a:gd name="connsiteY1" fmla="*/ 0 h 381687"/>
              <a:gd name="connsiteX2" fmla="*/ 241956 w 241956"/>
              <a:gd name="connsiteY2" fmla="*/ 381336 h 381687"/>
              <a:gd name="connsiteX3" fmla="*/ 21400 w 241956"/>
              <a:gd name="connsiteY3" fmla="*/ 381687 h 381687"/>
              <a:gd name="connsiteX4" fmla="*/ 0 w 2419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56" h="381687">
                <a:moveTo>
                  <a:pt x="0" y="231"/>
                </a:moveTo>
                <a:lnTo>
                  <a:pt x="20068" y="0"/>
                </a:lnTo>
                <a:lnTo>
                  <a:pt x="220556" y="381336"/>
                </a:lnTo>
                <a:lnTo>
                  <a:pt x="0" y="381687"/>
                </a:lnTo>
                <a:lnTo>
                  <a:pt x="0" y="23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  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990600" y="2731512"/>
            <a:ext cx="6722378" cy="876329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6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990600" y="3581400"/>
            <a:ext cx="6400800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Document Title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 bwMode="gray">
          <a:xfrm>
            <a:off x="6855794" y="6232524"/>
            <a:ext cx="1447800" cy="168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23C80F-5998-4C5A-8426-1B9517C724DD}" type="datetimeFigureOut">
              <a:rPr lang="en-US" smtClean="0">
                <a:solidFill>
                  <a:prstClr val="white"/>
                </a:solidFill>
              </a:rPr>
              <a:pPr/>
              <a:t>2/24/2022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gray">
          <a:xfrm>
            <a:off x="3121994" y="6397689"/>
            <a:ext cx="5181600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gray">
          <a:xfrm>
            <a:off x="8305799" y="639768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7" y="6400799"/>
            <a:ext cx="1422018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716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NM_Logo_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400381"/>
            <a:ext cx="1447800" cy="27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770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440CB-B489-4226-88E6-A426B1A4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CF553D-EFD8-40ED-9C6D-EE04378EE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A4CF2-97B3-494D-8110-39640FF4F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DCEDC Workforce Webinar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2739F-D505-4B69-B405-D96663F28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DCEDC Workforce Webinar - IMEC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4385F-2C14-4155-B0AA-5C618116D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F284-5E83-47CF-AE1D-127FF4269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36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9167A-6DBE-4BE0-BC17-3ADC56DD1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EF124-A761-4F15-832B-C821456ED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FF0A-3A5F-4876-9C80-95B8B8671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DCEDC Workforce Webinar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42AE8-84C0-44DB-B187-852F55EF2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DCEDC Workforce Webinar - IMEC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1E08E-DCC5-48FC-8C79-CD43235D9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IMEC</a:t>
            </a:r>
          </a:p>
        </p:txBody>
      </p:sp>
    </p:spTree>
    <p:extLst>
      <p:ext uri="{BB962C8B-B14F-4D97-AF65-F5344CB8AC3E}">
        <p14:creationId xmlns:p14="http://schemas.microsoft.com/office/powerpoint/2010/main" val="40782590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1FE2E-8A30-42F5-B4AE-46A9ACB37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E2190-8C13-491E-9BCE-C72EB1799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318B4-B8F6-450E-9A68-9AB675A81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DCEDC Workforce Webinar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7E9C1-1D15-4A99-9658-B931B74A1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DCEDC Workforce Webinar - IMEC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FB9A4-27F1-4D2C-B078-A9186652C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F284-5E83-47CF-AE1D-127FF4269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88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3-Content_Roa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4385B2E-B4C8-8B4B-900C-B862FC0771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9190" y="6516636"/>
            <a:ext cx="2349314" cy="27842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R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450"/>
              </a:spcAft>
              <a:buClr>
                <a:schemeClr val="accent3"/>
              </a:buClr>
              <a:buSzPct val="90000"/>
              <a:tabLst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© 2021 M3</a:t>
            </a:r>
            <a: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Insurance</a:t>
            </a:r>
            <a:r>
              <a:rPr lang="en-US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®</a:t>
            </a:r>
            <a:b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CONFIDENTIAL -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DO NOT REPRODUCE OR DISTRIBUTE</a:t>
            </a: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3688597" y="1394847"/>
            <a:ext cx="5240249" cy="3864486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tabLst>
                <a:tab pos="342900" algn="l"/>
              </a:tabLst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buClr>
                <a:schemeClr val="bg1">
                  <a:lumMod val="50000"/>
                </a:schemeClr>
              </a:buClr>
              <a:tabLst>
                <a:tab pos="800100" algn="l"/>
              </a:tabLst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buClr>
                <a:schemeClr val="bg1">
                  <a:lumMod val="50000"/>
                </a:schemeClr>
              </a:buClr>
              <a:tabLst>
                <a:tab pos="1090613" algn="l"/>
              </a:tabLst>
              <a:defRPr>
                <a:solidFill>
                  <a:schemeClr val="bg1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688597" y="280851"/>
            <a:ext cx="5240249" cy="788532"/>
          </a:xfrm>
        </p:spPr>
        <p:txBody>
          <a:bodyPr anchor="b" anchorCtr="0"/>
          <a:lstStyle>
            <a:lvl1pPr marL="0" indent="0">
              <a:buNone/>
              <a:defRPr lang="en-US" sz="3600" b="0" kern="1200" cap="all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246" y="5923762"/>
            <a:ext cx="698500" cy="732790"/>
          </a:xfrm>
          <a:prstGeom prst="rect">
            <a:avLst/>
          </a:prstGeom>
        </p:spPr>
      </p:pic>
      <p:pic>
        <p:nvPicPr>
          <p:cNvPr id="11" name="Picture 10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246" y="5923762"/>
            <a:ext cx="698500" cy="73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96482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DEE5B-96C1-4DDE-B96A-54DE537FA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066FF-FE55-4ABE-B244-7B4D41651D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F46DA-EFDE-4691-9880-AA12CC7BA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5FA3E-274B-4DF3-9273-F8845F0DC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DCEDC Workforce Webinar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3A0E9C-E5E9-4763-A09D-3EF17DBA5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DCEDC Workforce Webinar - IMEC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B1600-F4B9-4B23-9411-F7FBA085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F284-5E83-47CF-AE1D-127FF4269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700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43831-216A-4B0E-AB1E-04692EFC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6044AC-2241-465F-BEAA-44150D26A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21639-63AA-461F-AAA1-CCFEA8BD3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B814A6-C4C0-4BDD-903B-304332B9EE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BBC901-B31C-4E6A-B5BB-E77C5E529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A86EB0-5D2A-4F3A-910D-7B00F2797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DCEDC Workforce Webinar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BC7D31-A332-4AFB-A202-FF817114A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DCEDC Workforce Webinar - IMEC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CB96AE-76F7-42C1-BB91-621CC25A7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F284-5E83-47CF-AE1D-127FF4269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021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A7FD3-6E25-4936-877A-C75F3D9DA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1602CA-4E3C-4CCF-A500-2D7C4C5DD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DCEDC Workforce Webinar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F625A-D643-4337-9543-BBF440315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DCEDC Workforce Webinar - IMEC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6053ED-CF0D-455B-9CAC-1337F53D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F284-5E83-47CF-AE1D-127FF4269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706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D620FE-8DBF-4E51-98EA-89127B526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DCEDC Workforce Webinar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F6E9D5-D45A-444F-8216-8CA434707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DCEDC Workforce Webinar - IMEC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F0585-ECC3-4D6D-841C-4BEDCC8E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F284-5E83-47CF-AE1D-127FF4269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940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73EA6-953A-4E49-8A69-D780F990A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73694-C5E5-4612-B796-9F099579F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CF151D-298C-4BCE-B9F2-A2906BB3C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B643F-5273-4762-9C64-B3DC4265C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DCEDC Workforce Webinar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51E36-4AC6-4390-9BB4-E99AC82BD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DCEDC Workforce Webinar - IMEC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7859CC-895C-4D75-B038-2C4CC1ED7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F284-5E83-47CF-AE1D-127FF4269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352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133B3-467C-4CDB-9F36-A0031DDF5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0D0EBC-DBD7-4A9C-92BB-75829A6793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6BBB3-DBA2-4F53-80CC-14343EA6E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7D8CDB-A176-4ACF-BE07-C4E7F423F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DCEDC Workforce Webinar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81F0F-CA1A-4D6C-9543-A1A2CDF02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DCEDC Workforce Webinar - IMEC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CF61DA-8681-486F-AD42-81C8CB254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F284-5E83-47CF-AE1D-127FF4269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44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F421-9A24-43E2-8C93-DC63128BE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2C7D36-7827-488F-91B0-169D12234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6F119-DE5D-429C-A789-9223EFF76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DCEDC Workforce Webinar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9A3CF-0AB8-4341-AE24-6DBF9E497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DCEDC Workforce Webinar - IMEC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156F7-D264-419C-98EE-6DC767FE0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F284-5E83-47CF-AE1D-127FF4269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242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5B236B-AE49-48B1-A441-42DDF8182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95FDD1-5E6A-46BC-B903-AC31FC5044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DE6AB-02EA-4D0F-8D68-3688C3259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DCEDC Workforce Webinar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58B85-4BCC-4EBE-B7F1-7087BA706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DCEDC Workforce Webinar - IMEC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D43BB-E5DF-4FAA-B1D2-4AB5F4AA6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F284-5E83-47CF-AE1D-127FF4269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568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CDD4D-E9D9-41E0-B5AB-20DB250BA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BF8523-E9E8-4D1F-8DA6-874B928B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DCEDC Workforce Webinar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6A86E7-117C-436C-ABE4-34F5E572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DCEDC Workforce Webinar - IMEC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7BDCE3-5D70-4633-8494-B8FA999ED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IMEC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349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3-Content-Orange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1476" y="6558055"/>
            <a:ext cx="227224" cy="163744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4385B2E-B4C8-8B4B-900C-B862FC0771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5326" y="192735"/>
            <a:ext cx="8207610" cy="9403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300" y="1376979"/>
            <a:ext cx="8207375" cy="3958609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tabLst>
                <a:tab pos="342900" algn="l"/>
              </a:tabLst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buClr>
                <a:schemeClr val="bg1">
                  <a:lumMod val="50000"/>
                </a:schemeClr>
              </a:buClr>
              <a:tabLst>
                <a:tab pos="800100" algn="l"/>
              </a:tabLst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buClr>
                <a:schemeClr val="bg1">
                  <a:lumMod val="50000"/>
                </a:schemeClr>
              </a:buClr>
              <a:tabLst>
                <a:tab pos="1028700" algn="l"/>
              </a:tabLst>
              <a:defRPr>
                <a:solidFill>
                  <a:schemeClr val="bg1">
                    <a:lumMod val="50000"/>
                  </a:schemeClr>
                </a:solidFill>
              </a:defRPr>
            </a:lvl3pPr>
            <a:lvl6pPr marL="1376363" indent="-342900"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3648" y="6518095"/>
            <a:ext cx="2349314" cy="27842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R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450"/>
              </a:spcAft>
              <a:buClr>
                <a:schemeClr val="accent3"/>
              </a:buClr>
              <a:buSzPct val="90000"/>
              <a:tabLst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© 2021 M3</a:t>
            </a:r>
            <a: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Insurance</a:t>
            </a:r>
            <a:r>
              <a:rPr lang="en-US" sz="60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®</a:t>
            </a:r>
            <a:b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CONFIDENTIAL -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DO NOT REPRODUCE OR DISTRIBUTE</a:t>
            </a: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246" y="5923762"/>
            <a:ext cx="698500" cy="732790"/>
          </a:xfrm>
          <a:prstGeom prst="rect">
            <a:avLst/>
          </a:prstGeom>
        </p:spPr>
      </p:pic>
      <p:pic>
        <p:nvPicPr>
          <p:cNvPr id="10" name="Picture 9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246" y="5923762"/>
            <a:ext cx="698500" cy="73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22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3-Content-ColorBlock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387736" y="1830327"/>
            <a:ext cx="6271709" cy="9403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optional divider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1387736" y="3173505"/>
            <a:ext cx="7272170" cy="2291379"/>
          </a:xfrm>
        </p:spPr>
        <p:txBody>
          <a:bodyPr/>
          <a:lstStyle>
            <a:lvl1pPr marL="0" indent="0">
              <a:buClr>
                <a:schemeClr val="bg1">
                  <a:lumMod val="50000"/>
                </a:schemeClr>
              </a:buClr>
              <a:buNone/>
              <a:tabLst>
                <a:tab pos="290513" algn="l"/>
              </a:tabLst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  <a:lvl2pPr marL="436563" indent="0">
              <a:buClr>
                <a:schemeClr val="bg1">
                  <a:lumMod val="50000"/>
                </a:schemeClr>
              </a:buClr>
              <a:buNone/>
              <a:tabLst>
                <a:tab pos="800100" algn="l"/>
              </a:tabLst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804863" indent="0">
              <a:buClr>
                <a:schemeClr val="bg1">
                  <a:lumMod val="50000"/>
                </a:schemeClr>
              </a:buClr>
              <a:buNone/>
              <a:tabLst>
                <a:tab pos="1028700" algn="l"/>
              </a:tabLst>
              <a:defRPr>
                <a:solidFill>
                  <a:schemeClr val="bg1">
                    <a:lumMod val="50000"/>
                  </a:schemeClr>
                </a:solidFill>
              </a:defRPr>
            </a:lvl3pPr>
            <a:lvl6pPr marL="1376363" indent="-342900"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en-US" dirty="0"/>
              <a:t>Click to edit Optional Divider Slide text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40392" y="6558055"/>
            <a:ext cx="227224" cy="1637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385B2E-B4C8-8B4B-900C-B862FC0771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4298" y="6556318"/>
            <a:ext cx="2363114" cy="165481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90000"/>
              <a:tabLst/>
            </a:pPr>
            <a:r>
              <a:rPr kumimoji="0" lang="en-US" sz="600" b="1" i="0" u="none" strike="noStrike" kern="1200" cap="none" spc="-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© 2021 M3</a:t>
            </a:r>
            <a:r>
              <a:rPr kumimoji="0" lang="en-US" sz="600" b="1" i="0" u="none" strike="noStrike" kern="1200" cap="none" spc="-3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Insurance</a:t>
            </a:r>
            <a:r>
              <a:rPr kumimoji="0" lang="en-US" sz="600" b="1" i="0" u="none" strike="noStrike" kern="1200" cap="none" spc="-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</a:t>
            </a:r>
            <a:r>
              <a:rPr kumimoji="0" lang="en-US" sz="600" b="1" i="0" u="none" strike="noStrike" kern="1200" cap="none" spc="-3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CONFIDENTIAL -</a:t>
            </a:r>
            <a:r>
              <a:rPr kumimoji="0" lang="en-US" sz="600" b="1" i="0" u="none" strike="noStrike" kern="1200" cap="none" spc="-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</a:t>
            </a:r>
            <a:r>
              <a:rPr kumimoji="0" lang="en-US" sz="600" b="1" i="0" u="none" strike="noStrike" kern="1200" cap="none" spc="-3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DO NOT REPRODUCE OR DISTRIBUTE</a:t>
            </a:r>
            <a:endParaRPr kumimoji="0" lang="en-US" sz="600" b="1" i="0" u="none" strike="noStrike" kern="1200" cap="none" spc="-3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246" y="5923762"/>
            <a:ext cx="698500" cy="732790"/>
          </a:xfrm>
          <a:prstGeom prst="rect">
            <a:avLst/>
          </a:prstGeom>
        </p:spPr>
      </p:pic>
      <p:pic>
        <p:nvPicPr>
          <p:cNvPr id="10" name="Picture 9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246" y="5923762"/>
            <a:ext cx="698500" cy="73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1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3-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5539" y="1017561"/>
            <a:ext cx="3057349" cy="4572000"/>
            <a:chOff x="555539" y="1017561"/>
            <a:chExt cx="3057349" cy="4572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39" y="1017561"/>
              <a:ext cx="3057349" cy="4572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173435" y="1247784"/>
              <a:ext cx="954775" cy="44825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R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3"/>
                </a:buClr>
                <a:buSzPct val="90000"/>
                <a:tabLst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itchFamily="34" charset="0"/>
                </a:rPr>
                <a:t>EMPLOYEE</a:t>
              </a:r>
              <a:br>
                <a:rPr lang="en-US" sz="1200" b="1" dirty="0">
                  <a:solidFill>
                    <a:schemeClr val="tx2"/>
                  </a:solidFill>
                  <a:latin typeface="Calibri" pitchFamily="34" charset="0"/>
                </a:rPr>
              </a:br>
              <a:r>
                <a:rPr lang="en-US" sz="1200" b="1" dirty="0">
                  <a:solidFill>
                    <a:schemeClr val="tx2"/>
                  </a:solidFill>
                  <a:latin typeface="Calibri" pitchFamily="34" charset="0"/>
                </a:rPr>
                <a:t>BENEFITS</a:t>
              </a:r>
              <a:endPara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144559" y="2941595"/>
              <a:ext cx="1235735" cy="44825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R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3"/>
                </a:buClr>
                <a:buSzPct val="90000"/>
                <a:tabLst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itchFamily="34" charset="0"/>
                </a:rPr>
                <a:t>PRIVATE CLIENT</a:t>
              </a:r>
              <a:br>
                <a:rPr lang="en-US" sz="1200" b="1" dirty="0">
                  <a:solidFill>
                    <a:schemeClr val="tx2"/>
                  </a:solidFill>
                  <a:latin typeface="Calibri" pitchFamily="34" charset="0"/>
                </a:rPr>
              </a:br>
              <a:r>
                <a:rPr lang="en-US" sz="1200" b="1" dirty="0">
                  <a:solidFill>
                    <a:schemeClr val="tx2"/>
                  </a:solidFill>
                  <a:latin typeface="Calibri" pitchFamily="34" charset="0"/>
                </a:rPr>
                <a:t>GROUP</a:t>
              </a:r>
              <a:endPara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57884" y="4804556"/>
              <a:ext cx="1289785" cy="26858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R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3"/>
                </a:buClr>
                <a:buSzPct val="90000"/>
                <a:tabLst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itchFamily="34" charset="0"/>
                </a:rPr>
                <a:t>M3 FINANCIAL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0396" y="2114591"/>
              <a:ext cx="1079563" cy="44825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R="0" algn="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3"/>
                </a:buClr>
                <a:buSzPct val="90000"/>
                <a:tabLst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itchFamily="34" charset="0"/>
                </a:rPr>
                <a:t>PROPERTY &amp; CASUALTY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04774" y="3915044"/>
              <a:ext cx="918837" cy="23344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marR="0" algn="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3"/>
                </a:buClr>
                <a:buSzPct val="90000"/>
                <a:tabLst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itchFamily="34" charset="0"/>
                </a:rPr>
                <a:t>SURETY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385B2E-B4C8-8B4B-900C-B862FC0771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9190" y="6512553"/>
            <a:ext cx="2349314" cy="27842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R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450"/>
              </a:spcAft>
              <a:buClr>
                <a:schemeClr val="accent3"/>
              </a:buClr>
              <a:buSzPct val="90000"/>
              <a:tabLst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© 2021 M3</a:t>
            </a:r>
            <a: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Insurance</a:t>
            </a:r>
            <a:r>
              <a:rPr lang="en-US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®</a:t>
            </a:r>
            <a:b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CONFIDENTIAL -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DO NOT REPRODUCE OR DISTRIBUTE</a:t>
            </a: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246" y="5923762"/>
            <a:ext cx="698500" cy="732790"/>
          </a:xfrm>
          <a:prstGeom prst="rect">
            <a:avLst/>
          </a:prstGeom>
        </p:spPr>
      </p:pic>
      <p:sp>
        <p:nvSpPr>
          <p:cNvPr id="15" name="Title 10"/>
          <p:cNvSpPr>
            <a:spLocks noGrp="1"/>
          </p:cNvSpPr>
          <p:nvPr>
            <p:ph type="title"/>
          </p:nvPr>
        </p:nvSpPr>
        <p:spPr>
          <a:xfrm>
            <a:off x="495326" y="192735"/>
            <a:ext cx="8207610" cy="890060"/>
          </a:xfrm>
        </p:spPr>
        <p:txBody>
          <a:bodyPr>
            <a:normAutofit fontScale="90000"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911" y="1589590"/>
            <a:ext cx="2201905" cy="336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1673" y="1589590"/>
            <a:ext cx="2095238" cy="345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51310"/>
      </p:ext>
    </p:extLst>
  </p:cSld>
  <p:clrMapOvr>
    <a:masterClrMapping/>
  </p:clrMapOvr>
  <p:transition spd="med">
    <p:fade/>
  </p:transition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27" cy="52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oogle Shape;1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7659" y="573441"/>
            <a:ext cx="3105045" cy="9819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4769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image" Target="../media/image16.jpeg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image" Target="../media/image15.emf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26" y="192735"/>
            <a:ext cx="8207610" cy="9403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26" y="1374463"/>
            <a:ext cx="8207610" cy="4031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268102" y="6558055"/>
            <a:ext cx="227224" cy="16374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lnSpc>
                <a:spcPct val="85000"/>
              </a:lnSpc>
              <a:spcAft>
                <a:spcPts val="600"/>
              </a:spcAft>
              <a:defRPr sz="800" b="1" i="0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fld id="{34385B2E-B4C8-8B4B-900C-B862FC0771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22929" y="-23585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R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90000"/>
              <a:tabLst/>
            </a:pPr>
            <a:endParaRPr kumimoji="0" lang="en-US" b="0" i="0" u="none" strike="noStrike" kern="1200" cap="none" spc="0" normalizeH="0" baseline="0" noProof="0" dirty="0" err="1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MSIPCMContentMarking" descr="{&quot;HashCode&quot;:678169648,&quot;Placement&quot;:&quot;Footer&quot;,&quot;Top&quot;:519.343,&quot;Left&quot;:0.0,&quot;SlideWidth&quot;:720,&quot;SlideHeight&quot;:540}">
            <a:extLst>
              <a:ext uri="{FF2B5EF4-FFF2-40B4-BE49-F238E27FC236}">
                <a16:creationId xmlns:a16="http://schemas.microsoft.com/office/drawing/2014/main" id="{BC3501EA-DA55-45E5-930A-61212CAE223D}"/>
              </a:ext>
            </a:extLst>
          </p:cNvPr>
          <p:cNvSpPr txBox="1"/>
          <p:nvPr userDrawn="1"/>
        </p:nvSpPr>
        <p:spPr>
          <a:xfrm>
            <a:off x="0" y="6595656"/>
            <a:ext cx="1476761" cy="262344"/>
          </a:xfrm>
          <a:prstGeom prst="rect">
            <a:avLst/>
          </a:prstGeom>
        </p:spPr>
        <p:txBody>
          <a:bodyPr vert="horz" wrap="square" lIns="0" tIns="0" rIns="0" bIns="0" rtlCol="0" anchor="ctr" anchorCtr="1">
            <a:normAutofit/>
          </a:bodyPr>
          <a:lstStyle/>
          <a:p>
            <a:pPr marR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tabLst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External use permitted</a:t>
            </a:r>
            <a:endParaRPr kumimoji="0" lang="en-US" sz="10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44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2" r:id="rId9"/>
    <p:sldLayoutId id="2147483743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spcAft>
          <a:spcPts val="600"/>
        </a:spcAft>
        <a:buNone/>
        <a:defRPr lang="en-US" sz="3600" b="0" kern="1200" cap="all" baseline="0" dirty="0">
          <a:solidFill>
            <a:schemeClr val="accent1">
              <a:lumMod val="7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38138" indent="-3381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bg1">
            <a:lumMod val="50000"/>
          </a:schemeClr>
        </a:buClr>
        <a:buSzPct val="95000"/>
        <a:buFont typeface="Wingdings" panose="05000000000000000000" pitchFamily="2" charset="2"/>
        <a:buChar char="§"/>
        <a:tabLst>
          <a:tab pos="342900" algn="l"/>
        </a:tabLst>
        <a:defRPr sz="2800" kern="1200">
          <a:solidFill>
            <a:schemeClr val="bg1">
              <a:lumMod val="50000"/>
            </a:schemeClr>
          </a:solidFill>
          <a:latin typeface="Calibri" pitchFamily="34" charset="0"/>
          <a:ea typeface="+mn-ea"/>
          <a:cs typeface="+mn-cs"/>
        </a:defRPr>
      </a:lvl1pPr>
      <a:lvl2pPr marL="795338" indent="-35877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bg1">
            <a:lumMod val="50000"/>
          </a:schemeClr>
        </a:buClr>
        <a:buSzPct val="90000"/>
        <a:buFont typeface="Courier New" panose="02070309020205020404" pitchFamily="49" charset="0"/>
        <a:buChar char="o"/>
        <a:tabLst>
          <a:tab pos="800100" algn="l"/>
        </a:tabLst>
        <a:defRPr sz="2800" kern="1200">
          <a:solidFill>
            <a:schemeClr val="bg1">
              <a:lumMod val="50000"/>
            </a:schemeClr>
          </a:solidFill>
          <a:latin typeface="Calibri" pitchFamily="34" charset="0"/>
          <a:ea typeface="+mn-ea"/>
          <a:cs typeface="+mn-cs"/>
        </a:defRPr>
      </a:lvl2pPr>
      <a:lvl3pPr marL="10334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bg1">
            <a:lumMod val="50000"/>
          </a:schemeClr>
        </a:buClr>
        <a:buSzPct val="90000"/>
        <a:buFont typeface="Wingdings 3" pitchFamily="18" charset="2"/>
        <a:buChar char="}"/>
        <a:tabLst>
          <a:tab pos="1028700" algn="l"/>
        </a:tabLst>
        <a:defRPr sz="2400" i="1" kern="1200">
          <a:solidFill>
            <a:schemeClr val="bg1">
              <a:lumMod val="50000"/>
            </a:schemeClr>
          </a:solidFill>
          <a:latin typeface="Calibri" pitchFamily="34" charset="0"/>
          <a:ea typeface="+mn-ea"/>
          <a:cs typeface="+mn-cs"/>
        </a:defRPr>
      </a:lvl3pPr>
      <a:lvl4pPr marL="911225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3">
            <a:lumMod val="75000"/>
          </a:schemeClr>
        </a:buClr>
        <a:buSzPct val="95000"/>
        <a:buFont typeface="Arial" pitchFamily="34" charset="0"/>
        <a:buChar char="•"/>
        <a:defRPr sz="1200" kern="1200">
          <a:solidFill>
            <a:schemeClr val="bg2">
              <a:lumMod val="25000"/>
            </a:schemeClr>
          </a:solidFill>
          <a:latin typeface="Calibri" pitchFamily="34" charset="0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3">
            <a:lumMod val="75000"/>
          </a:schemeClr>
        </a:buClr>
        <a:buSzPct val="90000"/>
        <a:buFont typeface="Arial" pitchFamily="34" charset="0"/>
        <a:buChar char="•"/>
        <a:defRPr sz="1200" kern="1200">
          <a:solidFill>
            <a:schemeClr val="bg2">
              <a:lumMod val="25000"/>
            </a:schemeClr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545" cy="763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500"/>
              <a:buFont typeface="Arial"/>
              <a:buNone/>
              <a:defRPr sz="35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45" cy="4555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Autofit/>
          </a:bodyPr>
          <a:lstStyle>
            <a:lvl1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Arial"/>
              <a:buChar char="●"/>
              <a:defRPr sz="22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666666"/>
              </a:buClr>
              <a:buSzPts val="1700"/>
              <a:buFont typeface="Arial"/>
              <a:buChar char="○"/>
              <a:defRPr sz="17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666666"/>
              </a:buClr>
              <a:buSzPts val="1700"/>
              <a:buFont typeface="Arial"/>
              <a:buChar char="■"/>
              <a:defRPr sz="17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666666"/>
              </a:buClr>
              <a:buSzPts val="1700"/>
              <a:buFont typeface="Arial"/>
              <a:buChar char="●"/>
              <a:defRPr sz="17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666666"/>
              </a:buClr>
              <a:buSzPts val="1700"/>
              <a:buFont typeface="Arial"/>
              <a:buChar char="○"/>
              <a:defRPr sz="17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655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666666"/>
              </a:buClr>
              <a:buSzPts val="1700"/>
              <a:buFont typeface="Arial"/>
              <a:buChar char="■"/>
              <a:defRPr sz="17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655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666666"/>
              </a:buClr>
              <a:buSzPts val="1700"/>
              <a:buFont typeface="Arial"/>
              <a:buChar char="●"/>
              <a:defRPr sz="17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666666"/>
              </a:buClr>
              <a:buSzPts val="1700"/>
              <a:buFont typeface="Arial"/>
              <a:buChar char="○"/>
              <a:defRPr sz="17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666666"/>
              </a:buClr>
              <a:buSzPts val="1700"/>
              <a:buFont typeface="Arial"/>
              <a:buChar char="■"/>
              <a:defRPr sz="17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27" cy="52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510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801197" y="1621971"/>
            <a:ext cx="7049689" cy="409302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351531" y="6525841"/>
            <a:ext cx="857339" cy="16827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9623C80F-5998-4C5A-8426-1B9517C724DD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1994" y="6484127"/>
            <a:ext cx="5181600" cy="23126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799" y="6484127"/>
            <a:ext cx="346745" cy="231266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PPT-RGB-Shapes1.ai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0" y="462642"/>
            <a:ext cx="1271187" cy="444500"/>
          </a:xfrm>
          <a:prstGeom prst="rect">
            <a:avLst/>
          </a:prstGeom>
        </p:spPr>
      </p:pic>
      <p:pic>
        <p:nvPicPr>
          <p:cNvPr id="3" name="Picture 2" descr="NM-Logo-Stacked-RGB.jpg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400800"/>
            <a:ext cx="1447800" cy="27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8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776" r:id="rId24"/>
    <p:sldLayoutId id="2147483777" r:id="rId25"/>
    <p:sldLayoutId id="2147483778" r:id="rId26"/>
    <p:sldLayoutId id="2147483779" r:id="rId27"/>
    <p:sldLayoutId id="2147483780" r:id="rId28"/>
    <p:sldLayoutId id="2147483781" r:id="rId29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kern="1200" spc="-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50825" algn="l" defTabSz="914400" rtl="0" eaLnBrk="1" latinLnBrk="0" hangingPunct="1">
        <a:spcBef>
          <a:spcPct val="20000"/>
        </a:spcBef>
        <a:buClr>
          <a:srgbClr val="605F62"/>
        </a:buClr>
        <a:buFont typeface="Symbol" pitchFamily="18" charset="2"/>
        <a:buChar char="-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2pPr>
      <a:lvl3pPr marL="620713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73038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4pPr>
      <a:lvl5pPr marL="968375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48D3D-B9EB-4C9F-8840-78DDB776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72EC1-AC89-41A5-B1A6-D7851991C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56143-78AE-4BCA-A291-47BAF6B5CD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DCEDC Workforce Webinar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B6F23-0374-4F42-8BC6-5DE2FD237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DCEDC Workforce Webinar - IMEC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88CB1-F682-4D02-AEF6-307A865A1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IMEC</a:t>
            </a:r>
          </a:p>
        </p:txBody>
      </p:sp>
    </p:spTree>
    <p:extLst>
      <p:ext uri="{BB962C8B-B14F-4D97-AF65-F5344CB8AC3E}">
        <p14:creationId xmlns:p14="http://schemas.microsoft.com/office/powerpoint/2010/main" val="209004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EBByYjjvNzs" TargetMode="External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6E60A-0322-49A0-98BE-948DE4D3D8DA}"/>
              </a:ext>
            </a:extLst>
          </p:cNvPr>
          <p:cNvSpPr txBox="1">
            <a:spLocks/>
          </p:cNvSpPr>
          <p:nvPr/>
        </p:nvSpPr>
        <p:spPr>
          <a:xfrm>
            <a:off x="363608" y="2066842"/>
            <a:ext cx="5484695" cy="97665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rgbClr val="1C2F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Benefits beyond the paycheck – Exploring what matters most to employees</a:t>
            </a:r>
          </a:p>
          <a:p>
            <a:endParaRPr lang="en-US" sz="2800" dirty="0">
              <a:solidFill>
                <a:srgbClr val="1C2F6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1C2F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 February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3D2F2-57CB-48FB-8CAF-AD59CB2D2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Respond to market forces</a:t>
            </a:r>
          </a:p>
        </p:txBody>
      </p:sp>
      <p:pic>
        <p:nvPicPr>
          <p:cNvPr id="6" name="Content Placeholder 5" descr="Worker typing on laptop">
            <a:extLst>
              <a:ext uri="{FF2B5EF4-FFF2-40B4-BE49-F238E27FC236}">
                <a16:creationId xmlns:a16="http://schemas.microsoft.com/office/drawing/2014/main" id="{CAFC9443-9496-48AA-8FA4-1B6EB4543EA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00" y="3173413"/>
            <a:ext cx="3054687" cy="22907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8DE0E-9FE6-44BB-9989-6A9D4D255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385B2E-B4C8-8B4B-900C-B862FC0771CD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F64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5F646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184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36ECAD-DCE0-4606-BC33-FC01D558C0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385B2E-B4C8-8B4B-900C-B862FC0771CD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F64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5F646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E2D65C-73B8-4D0D-82B5-35920A835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and telecommuting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FE7C3-951F-400F-94B7-DA18C9CC72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pandemic has changed office culture</a:t>
            </a:r>
          </a:p>
          <a:p>
            <a:endParaRPr lang="en-US" dirty="0"/>
          </a:p>
          <a:p>
            <a:r>
              <a:rPr lang="en-US" dirty="0"/>
              <a:t>Hybrid schedules could offer a balance for professional positions</a:t>
            </a:r>
          </a:p>
          <a:p>
            <a:endParaRPr lang="en-US" dirty="0"/>
          </a:p>
          <a:p>
            <a:r>
              <a:rPr lang="en-US" dirty="0"/>
              <a:t>Consider offering telecommuting or remote work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534294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8DDB23-E386-4058-8903-87D775AA6C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385B2E-B4C8-8B4B-900C-B862FC0771CD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F64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5F646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73F498-F550-4817-949A-A4378D297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Competitive wages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767D4-719D-47D3-B6CE-DDE456BFD7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Employees seek fair compensation</a:t>
            </a:r>
          </a:p>
          <a:p>
            <a:endParaRPr lang="en-US" dirty="0"/>
          </a:p>
          <a:p>
            <a:r>
              <a:rPr lang="en-US" dirty="0"/>
              <a:t>Offer the best possible starting wage</a:t>
            </a:r>
          </a:p>
          <a:p>
            <a:endParaRPr lang="en-US" dirty="0"/>
          </a:p>
          <a:p>
            <a:r>
              <a:rPr lang="en-US" dirty="0"/>
              <a:t>Candidates are aware of rising wages and inflation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Emphasize total compensation—pay and benefits</a:t>
            </a:r>
          </a:p>
        </p:txBody>
      </p:sp>
    </p:spTree>
    <p:extLst>
      <p:ext uri="{BB962C8B-B14F-4D97-AF65-F5344CB8AC3E}">
        <p14:creationId xmlns:p14="http://schemas.microsoft.com/office/powerpoint/2010/main" val="299020264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A5320-3F76-4985-A910-CCD943F77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sourcing candidates</a:t>
            </a:r>
          </a:p>
        </p:txBody>
      </p:sp>
      <p:pic>
        <p:nvPicPr>
          <p:cNvPr id="6" name="Content Placeholder 5" descr="Two business people communicating">
            <a:extLst>
              <a:ext uri="{FF2B5EF4-FFF2-40B4-BE49-F238E27FC236}">
                <a16:creationId xmlns:a16="http://schemas.microsoft.com/office/drawing/2014/main" id="{986555D2-219D-4EE8-BA6A-6B3B64AE4B5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53" y="3173413"/>
            <a:ext cx="3436982" cy="22907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083AA-B7C1-4BE7-9411-919DC48F62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385B2E-B4C8-8B4B-900C-B862FC0771CD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F64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5F646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242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7F93DE-1D9D-4EBE-A381-682BEC554A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385B2E-B4C8-8B4B-900C-B862FC0771CD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F64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5F646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006A89-9BFE-4395-AD02-558940C99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 using technology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5C51-51A8-4F75-95DA-F2EAB58641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Utilize virtual recruiting</a:t>
            </a:r>
          </a:p>
          <a:p>
            <a:endParaRPr lang="en-US" dirty="0"/>
          </a:p>
          <a:p>
            <a:r>
              <a:rPr lang="en-US" dirty="0"/>
              <a:t>Improve your social media presence</a:t>
            </a:r>
          </a:p>
          <a:p>
            <a:endParaRPr lang="en-US" dirty="0"/>
          </a:p>
          <a:p>
            <a:r>
              <a:rPr lang="en-US" dirty="0"/>
              <a:t>Broaden your search parameters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953330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2E0C19-4B01-4991-B331-414456C5F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385B2E-B4C8-8B4B-900C-B862FC0771CD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F64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5F646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FCF532-98BE-48AD-A1D6-8136DF05A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recruitment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E48152-702D-4740-940A-F0D9972BA5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Increase your pool of applicants:</a:t>
            </a:r>
          </a:p>
          <a:p>
            <a:pPr lvl="1"/>
            <a:r>
              <a:rPr lang="en-US" dirty="0"/>
              <a:t>Easy online application process</a:t>
            </a:r>
          </a:p>
          <a:p>
            <a:pPr lvl="1"/>
            <a:r>
              <a:rPr lang="en-US" dirty="0"/>
              <a:t>Virtual job fairs</a:t>
            </a:r>
          </a:p>
          <a:p>
            <a:pPr lvl="1"/>
            <a:r>
              <a:rPr lang="en-US" dirty="0"/>
              <a:t>Virtual interviewing</a:t>
            </a:r>
          </a:p>
          <a:p>
            <a:pPr lvl="1"/>
            <a:r>
              <a:rPr lang="en-US" dirty="0"/>
              <a:t>Remote onboarding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119035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A0FA0F-63BE-42B7-8370-CF38D53F56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385B2E-B4C8-8B4B-900C-B862FC0771CD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F64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5F646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CE1EC4-570F-4256-B972-022DAB649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4000" dirty="0"/>
              <a:t>Social Media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CEFBA-CFBA-42FD-A5EC-3DD2946010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Candidates are on social media (all day)</a:t>
            </a:r>
          </a:p>
          <a:p>
            <a:r>
              <a:rPr lang="en-US" dirty="0"/>
              <a:t>Create an active presence on several platforms:</a:t>
            </a:r>
          </a:p>
          <a:p>
            <a:pPr lvl="1"/>
            <a:r>
              <a:rPr lang="en-US" dirty="0"/>
              <a:t>Post new opportunities</a:t>
            </a:r>
          </a:p>
          <a:p>
            <a:pPr lvl="1"/>
            <a:r>
              <a:rPr lang="en-US" dirty="0"/>
              <a:t>Interact with commenters</a:t>
            </a:r>
          </a:p>
          <a:p>
            <a:pPr lvl="1"/>
            <a:r>
              <a:rPr lang="en-US" dirty="0"/>
              <a:t>Post interactive content or host contests</a:t>
            </a:r>
          </a:p>
          <a:p>
            <a:pPr lvl="1"/>
            <a:r>
              <a:rPr lang="en-US" dirty="0"/>
              <a:t>Make it seem like a fun place to work</a:t>
            </a:r>
          </a:p>
          <a:p>
            <a:pPr marL="436563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420292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C96A57-C98E-4831-AA5C-842BE52046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385B2E-B4C8-8B4B-900C-B862FC0771CD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F64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5F646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B27D15-DBB8-42AA-BB66-90FA52417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Broaden your search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69420-3C40-4CCA-9EC3-C900C67A5F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Passive candidates: employed but willing to change</a:t>
            </a:r>
          </a:p>
          <a:p>
            <a:endParaRPr lang="en-US" dirty="0"/>
          </a:p>
          <a:p>
            <a:r>
              <a:rPr lang="en-US" dirty="0"/>
              <a:t>Past employees: contact excellent former employees</a:t>
            </a:r>
          </a:p>
          <a:p>
            <a:endParaRPr lang="en-US" dirty="0"/>
          </a:p>
          <a:p>
            <a:r>
              <a:rPr lang="en-US" dirty="0"/>
              <a:t>Be creative: consider hiring for attitude and training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842109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6EC3E-2B45-4788-837B-E05A151AD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retention and appreciation</a:t>
            </a:r>
          </a:p>
        </p:txBody>
      </p:sp>
      <p:pic>
        <p:nvPicPr>
          <p:cNvPr id="6" name="Content Placeholder 5" descr="Several hands raised and ready to answer a question">
            <a:extLst>
              <a:ext uri="{FF2B5EF4-FFF2-40B4-BE49-F238E27FC236}">
                <a16:creationId xmlns:a16="http://schemas.microsoft.com/office/drawing/2014/main" id="{13BBA8C1-93B7-4C0F-BD1C-A475C8B5CAF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667" y="3173413"/>
            <a:ext cx="3431953" cy="22907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98A46-61C6-4157-8EDE-EC4B5A4363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385B2E-B4C8-8B4B-900C-B862FC0771CD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F64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5F646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763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4553C9-C15A-4BFD-ACDD-083CB70E05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385B2E-B4C8-8B4B-900C-B862FC0771CD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F64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5F646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ECB819-F9C9-4052-BD95-85E6A8903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employees change jobs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53D81F-93BC-4BEE-9385-F4083322D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Greater flexibility (schedule and location)</a:t>
            </a:r>
          </a:p>
          <a:p>
            <a:r>
              <a:rPr lang="en-US" dirty="0"/>
              <a:t>Higher pay</a:t>
            </a:r>
          </a:p>
          <a:p>
            <a:r>
              <a:rPr lang="en-US" dirty="0"/>
              <a:t>Job security</a:t>
            </a:r>
          </a:p>
          <a:p>
            <a:r>
              <a:rPr lang="en-US" dirty="0"/>
              <a:t>Vacation time – work/life balance</a:t>
            </a:r>
          </a:p>
          <a:p>
            <a:r>
              <a:rPr lang="en-US" dirty="0"/>
              <a:t>Work culture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1600" dirty="0"/>
              <a:t>Note: Top reasons based on a 2021 Bankrate survey.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033969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6C88B-E80D-46A3-8C03-9131A0190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Speakers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5BA64-784D-4C8B-A3CC-9D50C20E6B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1C2F6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Jennifer Walker, Tate &amp; Lyle (</a:t>
            </a:r>
            <a:r>
              <a:rPr lang="en-US" dirty="0">
                <a:solidFill>
                  <a:srgbClr val="1C2F6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moderator)</a:t>
            </a:r>
          </a:p>
          <a:p>
            <a:r>
              <a:rPr lang="en-US" dirty="0">
                <a:solidFill>
                  <a:srgbClr val="1C2F6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Laurie Miller, Director of Employee Benefits, with M3 Insurance</a:t>
            </a:r>
          </a:p>
          <a:p>
            <a:r>
              <a:rPr lang="en-US" dirty="0">
                <a:solidFill>
                  <a:srgbClr val="1C2F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Stacey Curry, Technical Specialist, </a:t>
            </a:r>
            <a:r>
              <a:rPr lang="en-US" dirty="0">
                <a:solidFill>
                  <a:srgbClr val="1C2F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IMEC</a:t>
            </a:r>
          </a:p>
          <a:p>
            <a:r>
              <a:rPr lang="en-US" dirty="0">
                <a:solidFill>
                  <a:srgbClr val="1C2F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 </a:t>
            </a:r>
            <a:r>
              <a:rPr lang="en-US" dirty="0" err="1">
                <a:solidFill>
                  <a:srgbClr val="1C2F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Dienst</a:t>
            </a:r>
            <a:r>
              <a:rPr lang="en-US" dirty="0">
                <a:solidFill>
                  <a:srgbClr val="1C2F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LCPC, CEAP, BHS Program Manager, Northwestern Medicine Kishwaukee Hospital</a:t>
            </a:r>
          </a:p>
          <a:p>
            <a:endParaRPr lang="en-US" sz="2400" dirty="0">
              <a:solidFill>
                <a:srgbClr val="1C2F6A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B480C-AE53-40B5-96DB-B6A538F521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98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16A2B2-3717-4BC7-BCF9-7832EB6824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385B2E-B4C8-8B4B-900C-B862FC0771CD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F64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5F646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54B9A8-98E6-4C2B-B07C-DE9552AC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motivates employees?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0093F-7C0F-4D8D-9050-8C29A1768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Employee motivation varies by individual or group</a:t>
            </a:r>
          </a:p>
          <a:p>
            <a:r>
              <a:rPr lang="en-US" dirty="0"/>
              <a:t>Common motivators:</a:t>
            </a:r>
          </a:p>
          <a:p>
            <a:pPr lvl="1"/>
            <a:r>
              <a:rPr lang="en-US" dirty="0"/>
              <a:t>Increased pay</a:t>
            </a:r>
          </a:p>
          <a:p>
            <a:pPr lvl="1"/>
            <a:r>
              <a:rPr lang="en-US" dirty="0"/>
              <a:t>Flexibility</a:t>
            </a:r>
          </a:p>
          <a:p>
            <a:pPr lvl="1"/>
            <a:r>
              <a:rPr lang="en-US" dirty="0"/>
              <a:t>Security</a:t>
            </a:r>
          </a:p>
          <a:p>
            <a:pPr lvl="1"/>
            <a:r>
              <a:rPr lang="en-US" dirty="0"/>
              <a:t>Culture</a:t>
            </a:r>
          </a:p>
          <a:p>
            <a:pPr lvl="1"/>
            <a:r>
              <a:rPr lang="en-US" dirty="0"/>
              <a:t>Vacation</a:t>
            </a:r>
          </a:p>
        </p:txBody>
      </p:sp>
    </p:spTree>
    <p:extLst>
      <p:ext uri="{BB962C8B-B14F-4D97-AF65-F5344CB8AC3E}">
        <p14:creationId xmlns:p14="http://schemas.microsoft.com/office/powerpoint/2010/main" val="3926946868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862A03-7A68-44C7-8CB6-D8A43D5D2D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385B2E-B4C8-8B4B-900C-B862FC0771CD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F64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5F646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479398-80EE-49B8-ACBA-28EB31C1C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motivators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348AEF-C469-41B4-89AF-137C59E171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Respect</a:t>
            </a:r>
          </a:p>
          <a:p>
            <a:r>
              <a:rPr lang="en-US" dirty="0"/>
              <a:t>Feeling included (heard and valued)</a:t>
            </a:r>
          </a:p>
          <a:p>
            <a:r>
              <a:rPr lang="en-US" dirty="0"/>
              <a:t>Reduced stress</a:t>
            </a:r>
          </a:p>
          <a:p>
            <a:r>
              <a:rPr lang="en-US" dirty="0"/>
              <a:t>Challenging work</a:t>
            </a:r>
          </a:p>
          <a:p>
            <a:r>
              <a:rPr lang="en-US" dirty="0"/>
              <a:t>Accomplishments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737970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235C7-9358-48C6-A3B8-E3D7B14D9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 appreciation </a:t>
            </a:r>
          </a:p>
        </p:txBody>
      </p:sp>
      <p:pic>
        <p:nvPicPr>
          <p:cNvPr id="6" name="Content Placeholder 5" descr="A row of light bulbs with only one lightbulb lit">
            <a:extLst>
              <a:ext uri="{FF2B5EF4-FFF2-40B4-BE49-F238E27FC236}">
                <a16:creationId xmlns:a16="http://schemas.microsoft.com/office/drawing/2014/main" id="{2955C2B9-30BC-4BAD-AC92-573A88CB823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218" y="3173413"/>
            <a:ext cx="3664851" cy="22907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F1AE5-3B8B-4302-B292-12DD12B068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385B2E-B4C8-8B4B-900C-B862FC0771CD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F64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5F646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046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EA274A-69ED-43EE-B6C6-E986E51050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385B2E-B4C8-8B4B-900C-B862FC0771CD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F64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5F646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874FF7-581E-48DB-89C3-5726837EF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Appreciation tips and strategies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AD9EF-A5AE-4D3F-B4CE-40D739506A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Conduct an anonymous survey to seek feedback</a:t>
            </a:r>
          </a:p>
          <a:p>
            <a:endParaRPr lang="en-US" dirty="0"/>
          </a:p>
          <a:p>
            <a:r>
              <a:rPr lang="en-US" dirty="0"/>
              <a:t>Improve areas of complaint (e.g., work processes)</a:t>
            </a:r>
          </a:p>
          <a:p>
            <a:endParaRPr lang="en-US" dirty="0"/>
          </a:p>
          <a:p>
            <a:r>
              <a:rPr lang="en-US" dirty="0"/>
              <a:t>Peer-to-peer recognition program</a:t>
            </a:r>
          </a:p>
          <a:p>
            <a:endParaRPr lang="en-US" dirty="0"/>
          </a:p>
          <a:p>
            <a:r>
              <a:rPr lang="en-US" dirty="0"/>
              <a:t>Catch them doing things right! – spot recognition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912538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A69332-BADA-4C03-86FA-47CE3C6D4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385B2E-B4C8-8B4B-900C-B862FC0771CD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F64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5F646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FE85A8-9829-4990-AAE3-29369F3D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Appreciation tips and strategies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69A25-F684-4DED-B9C0-217502962B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Manager recognition – people often quit managers</a:t>
            </a:r>
          </a:p>
          <a:p>
            <a:r>
              <a:rPr lang="en-US" dirty="0"/>
              <a:t>Recognize shorter milestones – 1, 2, 3-year </a:t>
            </a:r>
          </a:p>
          <a:p>
            <a:r>
              <a:rPr lang="en-US" dirty="0"/>
              <a:t>Some prefer private over public recognition (culture)</a:t>
            </a:r>
          </a:p>
          <a:p>
            <a:r>
              <a:rPr lang="en-US" dirty="0"/>
              <a:t>Reward performance with greater responsibility</a:t>
            </a:r>
          </a:p>
          <a:p>
            <a:r>
              <a:rPr lang="en-US" dirty="0"/>
              <a:t>Small gifts:</a:t>
            </a:r>
          </a:p>
          <a:p>
            <a:pPr lvl="1"/>
            <a:r>
              <a:rPr lang="en-US" dirty="0"/>
              <a:t>Gift cards</a:t>
            </a:r>
          </a:p>
          <a:p>
            <a:pPr lvl="1"/>
            <a:r>
              <a:rPr lang="en-US" dirty="0"/>
              <a:t>Company coffee tumblers or merchandise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851120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385B2E-B4C8-8B4B-900C-B862FC0771CD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Emphasize what you can offer</a:t>
            </a:r>
          </a:p>
          <a:p>
            <a:r>
              <a:rPr lang="en-US" dirty="0"/>
              <a:t>Listen to employees’ needs</a:t>
            </a:r>
          </a:p>
          <a:p>
            <a:r>
              <a:rPr lang="en-US" dirty="0"/>
              <a:t>Be creative</a:t>
            </a:r>
          </a:p>
          <a:p>
            <a:r>
              <a:rPr lang="en-US" dirty="0"/>
              <a:t>Learn employee motivators</a:t>
            </a:r>
          </a:p>
          <a:p>
            <a:r>
              <a:rPr lang="en-US" dirty="0"/>
              <a:t>Adapt recognition to individuals</a:t>
            </a:r>
          </a:p>
          <a:p>
            <a:r>
              <a:rPr lang="en-US" dirty="0"/>
              <a:t>Reassess strategies over time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Stay focused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4333129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88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076e9e90ad_0_182"/>
          <p:cNvSpPr txBox="1">
            <a:spLocks noGrp="1"/>
          </p:cNvSpPr>
          <p:nvPr>
            <p:ph type="title"/>
          </p:nvPr>
        </p:nvSpPr>
        <p:spPr>
          <a:xfrm>
            <a:off x="505037" y="2413169"/>
            <a:ext cx="8147118" cy="220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794" tIns="99794" rIns="99794" bIns="99794" anchor="ctr" anchorCtr="0">
            <a:noAutofit/>
          </a:bodyPr>
          <a:lstStyle/>
          <a:p>
            <a:pPr algn="ctr"/>
            <a:r>
              <a:rPr lang="en-US" sz="5294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Refocusing Your Benefits to Meet the Cultural Shift</a:t>
            </a:r>
          </a:p>
        </p:txBody>
      </p:sp>
      <p:sp>
        <p:nvSpPr>
          <p:cNvPr id="340" name="Google Shape;340;g1076e9e90ad_0_182"/>
          <p:cNvSpPr txBox="1">
            <a:spLocks noGrp="1"/>
          </p:cNvSpPr>
          <p:nvPr>
            <p:ph type="sldNum" idx="12"/>
          </p:nvPr>
        </p:nvSpPr>
        <p:spPr>
          <a:xfrm>
            <a:off x="8357739" y="6217623"/>
            <a:ext cx="532588" cy="52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794" tIns="99794" rIns="99794" bIns="99794" anchor="ctr" anchorCtr="0">
            <a:noAutofit/>
          </a:bodyPr>
          <a:lstStyle/>
          <a:p>
            <a:pPr defTabSz="806867"/>
            <a:fld id="{00000000-1234-1234-1234-123412341234}" type="slidenum">
              <a:rPr lang="en-US" kern="0"/>
              <a:pPr defTabSz="806867"/>
              <a:t>26</a:t>
            </a:fld>
            <a:endParaRPr ker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ECCD0-EEC0-433B-AAC6-20FDA59DE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892051"/>
            <a:ext cx="8408193" cy="47588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br>
              <a:rPr lang="en-US" sz="15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Now Hiring!</a:t>
            </a:r>
            <a:b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36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545A8B3-EF66-4B52-A19E-78E5C2101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2103661"/>
            <a:ext cx="8178799" cy="353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E55FB2-7C5D-46AC-A84F-543A1D52E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DCEDC Workforce Webinar - IMEC</a:t>
            </a:r>
          </a:p>
        </p:txBody>
      </p:sp>
    </p:spTree>
    <p:extLst>
      <p:ext uri="{BB962C8B-B14F-4D97-AF65-F5344CB8AC3E}">
        <p14:creationId xmlns:p14="http://schemas.microsoft.com/office/powerpoint/2010/main" val="3451848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B5BD56-8CE5-4934-9649-38DC2EAC9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813" y="555625"/>
            <a:ext cx="7061200" cy="3203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58E82D-34F0-410F-9B5F-1E7CC6D6F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4057019"/>
            <a:ext cx="3910013" cy="753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6B8342-E10D-40B5-82A2-3068448D4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5174514"/>
            <a:ext cx="78867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What’s </a:t>
            </a:r>
            <a:r>
              <a:rPr lang="en-US" sz="45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Your</a:t>
            </a:r>
            <a:r>
              <a:rPr lang="en-US" sz="4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Value Proposition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0E46A2-1B2F-48FB-86FA-2216671E8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DCEDC Workforce Webinar - IMEC</a:t>
            </a:r>
          </a:p>
        </p:txBody>
      </p:sp>
    </p:spTree>
    <p:extLst>
      <p:ext uri="{BB962C8B-B14F-4D97-AF65-F5344CB8AC3E}">
        <p14:creationId xmlns:p14="http://schemas.microsoft.com/office/powerpoint/2010/main" val="3429455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F79B0DD-2C63-4EE5-804F-B8E391FC1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2" y="0"/>
            <a:ext cx="9144000" cy="6858000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7DB8AB-CD55-4C8F-9043-52652B892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6"/>
            <a:ext cx="4023191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3BC942-FD8C-4D4C-A6F6-CDF6E3BC9B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9" t="8687" r="2870" b="7495"/>
          <a:stretch/>
        </p:blipFill>
        <p:spPr>
          <a:xfrm>
            <a:off x="740778" y="965200"/>
            <a:ext cx="3506357" cy="206029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3059C5A-91CB-4024-9B4E-20082E25C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6441" y="643466"/>
            <a:ext cx="4032605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D4E7F6-5B4E-42AC-988C-4932DA2CA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416" y="965200"/>
            <a:ext cx="3328173" cy="206029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84884BF-A898-4EFF-9504-E13EBE3FF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3514513"/>
            <a:ext cx="4023191" cy="270340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9329C5-5A6C-4D4A-985E-4BC2CC8BB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3855804"/>
            <a:ext cx="3550487" cy="202118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B32D337-FDA6-4468-ADB1-7038E5FC0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6441" y="3514513"/>
            <a:ext cx="4032605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EB97D8-0FA6-46E2-9DBE-F54A04F5C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260" y="4072713"/>
            <a:ext cx="3550486" cy="158736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A461C1-DED9-4711-BC15-5B8977838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DCEDC Workforce Webinar - IMEC</a:t>
            </a:r>
          </a:p>
        </p:txBody>
      </p:sp>
    </p:spTree>
    <p:extLst>
      <p:ext uri="{BB962C8B-B14F-4D97-AF65-F5344CB8AC3E}">
        <p14:creationId xmlns:p14="http://schemas.microsoft.com/office/powerpoint/2010/main" val="1117982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D6639-7D2D-4F54-8A54-87E3BCC84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Agenda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677AA-BBF6-45E4-8E1C-15E9438BFF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1C2F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Welcome and introductions</a:t>
            </a:r>
            <a:endParaRPr lang="en-US" sz="2400" dirty="0">
              <a:solidFill>
                <a:srgbClr val="1C2F6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1C2F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Setting the scene – What employees want in 2022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1C2F6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Refocusing your benefits to meet the cultural shift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1C2F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Supporting </a:t>
            </a:r>
            <a:r>
              <a:rPr lang="en-US" sz="2400" dirty="0">
                <a:solidFill>
                  <a:srgbClr val="1C2F6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employees through the pandemic and beyond through EAP programs</a:t>
            </a:r>
            <a:r>
              <a:rPr lang="en-US" sz="2400" dirty="0">
                <a:solidFill>
                  <a:srgbClr val="1C2F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1C2F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Local partners and resources who can help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1C2F6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Q&amp;A </a:t>
            </a:r>
            <a:endParaRPr lang="en-US" sz="2400" dirty="0">
              <a:solidFill>
                <a:srgbClr val="1C2F6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0C7F5-246F-48B8-B178-7A052D37D9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694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26EBA-9AE9-4DBE-8E0F-9AD02C7F8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100" b="1"/>
              <a:t>People-Centric</a:t>
            </a:r>
            <a:br>
              <a:rPr lang="en-US" sz="3100" b="1"/>
            </a:br>
            <a:r>
              <a:rPr lang="en-US" sz="3100" b="1"/>
              <a:t>A Shift In Work Culture</a:t>
            </a:r>
          </a:p>
        </p:txBody>
      </p:sp>
      <p:pic>
        <p:nvPicPr>
          <p:cNvPr id="1026" name="Picture 2" descr="Young people working together in office - Coworker Mag">
            <a:extLst>
              <a:ext uri="{FF2B5EF4-FFF2-40B4-BE49-F238E27FC236}">
                <a16:creationId xmlns:a16="http://schemas.microsoft.com/office/drawing/2014/main" id="{B5CF1CA4-EC48-4828-9B39-C39E64796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72"/>
          <a:stretch/>
        </p:blipFill>
        <p:spPr bwMode="auto"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7EEFF-0C3C-4A9B-9C17-1B8A96174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DCEDC Workforce Webinar - IMEC</a:t>
            </a:r>
          </a:p>
        </p:txBody>
      </p:sp>
      <p:sp>
        <p:nvSpPr>
          <p:cNvPr id="4" name="AutoShape 2" descr="Header Logo">
            <a:extLst>
              <a:ext uri="{FF2B5EF4-FFF2-40B4-BE49-F238E27FC236}">
                <a16:creationId xmlns:a16="http://schemas.microsoft.com/office/drawing/2014/main" id="{B7D4C4DB-3090-469E-91E8-D81FE257A7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76867DD-784A-43DE-95BB-7C7F3F3E1AE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67986" y="3752850"/>
          <a:ext cx="5614060" cy="245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101518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2E2061-887B-4329-8D6A-335831F06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DCEDC Workforce Webinar - IMEC</a:t>
            </a: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100925-0C0D-4386-8D5D-C999151749E1}"/>
              </a:ext>
            </a:extLst>
          </p:cNvPr>
          <p:cNvGraphicFramePr>
            <a:graphicFrameLocks noGrp="1"/>
          </p:cNvGraphicFramePr>
          <p:nvPr/>
        </p:nvGraphicFramePr>
        <p:xfrm>
          <a:off x="681002" y="643467"/>
          <a:ext cx="7781996" cy="5758680"/>
        </p:xfrm>
        <a:graphic>
          <a:graphicData uri="http://schemas.openxmlformats.org/drawingml/2006/table">
            <a:tbl>
              <a:tblPr firstRow="1" firstCol="1" bandRow="1">
                <a:solidFill>
                  <a:srgbClr val="F2F2F2">
                    <a:alpha val="30196"/>
                  </a:srgbClr>
                </a:solidFill>
                <a:tableStyleId>{5C22544A-7EE6-4342-B048-85BDC9FD1C3A}</a:tableStyleId>
              </a:tblPr>
              <a:tblGrid>
                <a:gridCol w="3868838">
                  <a:extLst>
                    <a:ext uri="{9D8B030D-6E8A-4147-A177-3AD203B41FA5}">
                      <a16:colId xmlns:a16="http://schemas.microsoft.com/office/drawing/2014/main" val="3807968330"/>
                    </a:ext>
                  </a:extLst>
                </a:gridCol>
                <a:gridCol w="3913158">
                  <a:extLst>
                    <a:ext uri="{9D8B030D-6E8A-4147-A177-3AD203B41FA5}">
                      <a16:colId xmlns:a16="http://schemas.microsoft.com/office/drawing/2014/main" val="3165252892"/>
                    </a:ext>
                  </a:extLst>
                </a:gridCol>
              </a:tblGrid>
              <a:tr h="3585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cap="none" spc="0">
                          <a:solidFill>
                            <a:schemeClr val="bg1"/>
                          </a:solidFill>
                          <a:effectLst/>
                        </a:rPr>
                        <a:t>Novel Approaches</a:t>
                      </a:r>
                      <a:endParaRPr lang="en-US" sz="1200" b="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05" marR="35625" marT="75158" marB="75158" anchor="ctr">
                    <a:lnL w="19050" cap="flat" cmpd="sng" algn="ctr">
                      <a:noFill/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cap="none" spc="0">
                          <a:solidFill>
                            <a:schemeClr val="bg1"/>
                          </a:solidFill>
                          <a:effectLst/>
                        </a:rPr>
                        <a:t>Proven Approaches</a:t>
                      </a:r>
                      <a:endParaRPr lang="en-US" sz="1200" b="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05" marR="35625" marT="75158" marB="7515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41912"/>
                  </a:ext>
                </a:extLst>
              </a:tr>
              <a:tr h="521250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2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  <a:t>Scavenger Hunt – Monday Trivia</a:t>
                      </a:r>
                      <a:b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12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  <a:t>Swag - For No Special Reason</a:t>
                      </a:r>
                      <a:b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12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  <a:t>Gym Passes or Discounts</a:t>
                      </a:r>
                      <a:b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12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  <a:t>Start a Mastermind Group</a:t>
                      </a:r>
                      <a:b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12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  <a:t>Book Discussions</a:t>
                      </a:r>
                      <a:b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12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  <a:t>Host Monthly Mini-Celebrations</a:t>
                      </a:r>
                      <a:b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12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  <a:t>Achievement Board</a:t>
                      </a:r>
                      <a:b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12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  <a:t>Give Away Day Off </a:t>
                      </a:r>
                      <a:b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12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  <a:t>Employee Artwork/Hobbies/Photo Display</a:t>
                      </a:r>
                      <a:b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12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  <a:t>Referral Bonus</a:t>
                      </a:r>
                      <a:b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12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  <a:t>Specific Company Holiday</a:t>
                      </a:r>
                      <a:b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12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  <a:t>Create a Master of &lt;Industry&gt; </a:t>
                      </a:r>
                      <a:b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12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  <a:t>Host On-Floor Demonstrations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b="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05" marR="35625" marT="75158" marB="75158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Developmental Opportunities/Continuous Learning Culture</a:t>
                      </a:r>
                      <a:b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Recognition and Acknowledgement – Value Driven </a:t>
                      </a:r>
                      <a:b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Team Outings</a:t>
                      </a:r>
                      <a:b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Volunteering as a Team</a:t>
                      </a:r>
                      <a:b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Improvement Ideas/Distracter Jar</a:t>
                      </a:r>
                      <a:b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Create an Employee-led Committee</a:t>
                      </a:r>
                      <a:b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Kaizen Events/Discussion Groups</a:t>
                      </a:r>
                      <a:b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Work Rotations/Cross Pollination</a:t>
                      </a:r>
                      <a:b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Include Employees in Decision Making</a:t>
                      </a:r>
                      <a:b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On-going Coaching Conversations vs. </a:t>
                      </a:r>
                      <a:b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Annual Performance Reviews</a:t>
                      </a:r>
                      <a:b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200" u="sng" cap="none" spc="0" dirty="0">
                          <a:solidFill>
                            <a:schemeClr val="tx1"/>
                          </a:solidFill>
                          <a:effectLst/>
                        </a:rPr>
                        <a:t>ASK</a:t>
                      </a: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05" marR="35625" marT="75158" marB="75158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510897"/>
                  </a:ext>
                </a:extLst>
              </a:tr>
            </a:tbl>
          </a:graphicData>
        </a:graphic>
      </p:graphicFrame>
      <p:pic>
        <p:nvPicPr>
          <p:cNvPr id="31" name="Picture 2" descr="Remember your best ideas! – Coaches Congress">
            <a:extLst>
              <a:ext uri="{FF2B5EF4-FFF2-40B4-BE49-F238E27FC236}">
                <a16:creationId xmlns:a16="http://schemas.microsoft.com/office/drawing/2014/main" id="{8B243BDB-0764-4622-89A1-FFDEE0854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705"/>
          <a:stretch/>
        </p:blipFill>
        <p:spPr bwMode="auto">
          <a:xfrm rot="20958558">
            <a:off x="1633837" y="1614046"/>
            <a:ext cx="4199808" cy="2748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19705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ECCD0-EEC0-433B-AAC6-20FDA59DE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en-US" sz="4700" b="1"/>
              <a:t>Honoring Diversity</a:t>
            </a:r>
          </a:p>
        </p:txBody>
      </p:sp>
      <p:sp>
        <p:nvSpPr>
          <p:cNvPr id="3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5C99C-9022-4A3D-B18A-7D8F95ED0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Thank You/Kudos Notes  translated into other languages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Signage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Interpreters 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Flag and/or Cultural Displays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Multi-cultural Events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Closed Caption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3" name="Picture 4" descr="Multi-coloured confetti">
            <a:extLst>
              <a:ext uri="{FF2B5EF4-FFF2-40B4-BE49-F238E27FC236}">
                <a16:creationId xmlns:a16="http://schemas.microsoft.com/office/drawing/2014/main" id="{67B152FB-F9A8-4612-B53D-74D6831A69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27156" r="22629" b="-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8AFFC7-0B5E-4021-B16E-E005B6D49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86300" y="6356350"/>
            <a:ext cx="3086100" cy="365125"/>
          </a:xfrm>
        </p:spPr>
        <p:txBody>
          <a:bodyPr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DCEDC Workforce Webinar - IMEC</a:t>
            </a:r>
          </a:p>
        </p:txBody>
      </p:sp>
    </p:spTree>
    <p:extLst>
      <p:ext uri="{BB962C8B-B14F-4D97-AF65-F5344CB8AC3E}">
        <p14:creationId xmlns:p14="http://schemas.microsoft.com/office/powerpoint/2010/main" val="3957405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D1722C-8075-4EFB-8945-4C2D75B8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9" y="238539"/>
            <a:ext cx="8263890" cy="1434415"/>
          </a:xfrm>
        </p:spPr>
        <p:txBody>
          <a:bodyPr anchor="b">
            <a:normAutofit/>
          </a:bodyPr>
          <a:lstStyle/>
          <a:p>
            <a:r>
              <a:rPr lang="en-US" sz="4700" b="1" dirty="0"/>
              <a:t>Culture is Systemic</a:t>
            </a:r>
            <a:br>
              <a:rPr lang="en-US" sz="4700" b="1" dirty="0"/>
            </a:br>
            <a:r>
              <a:rPr lang="en-US" sz="4700" b="1" dirty="0"/>
              <a:t>People, Processes, Systems</a:t>
            </a:r>
          </a:p>
        </p:txBody>
      </p:sp>
      <p:sp>
        <p:nvSpPr>
          <p:cNvPr id="14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681544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960120 w 8229600"/>
              <a:gd name="connsiteY2" fmla="*/ 0 h 18288"/>
              <a:gd name="connsiteX3" fmla="*/ 1481328 w 8229600"/>
              <a:gd name="connsiteY3" fmla="*/ 0 h 18288"/>
              <a:gd name="connsiteX4" fmla="*/ 2167128 w 8229600"/>
              <a:gd name="connsiteY4" fmla="*/ 0 h 18288"/>
              <a:gd name="connsiteX5" fmla="*/ 2935224 w 8229600"/>
              <a:gd name="connsiteY5" fmla="*/ 0 h 18288"/>
              <a:gd name="connsiteX6" fmla="*/ 3785616 w 8229600"/>
              <a:gd name="connsiteY6" fmla="*/ 0 h 18288"/>
              <a:gd name="connsiteX7" fmla="*/ 4636008 w 8229600"/>
              <a:gd name="connsiteY7" fmla="*/ 0 h 18288"/>
              <a:gd name="connsiteX8" fmla="*/ 5239512 w 8229600"/>
              <a:gd name="connsiteY8" fmla="*/ 0 h 18288"/>
              <a:gd name="connsiteX9" fmla="*/ 6007608 w 8229600"/>
              <a:gd name="connsiteY9" fmla="*/ 0 h 18288"/>
              <a:gd name="connsiteX10" fmla="*/ 6693408 w 8229600"/>
              <a:gd name="connsiteY10" fmla="*/ 0 h 18288"/>
              <a:gd name="connsiteX11" fmla="*/ 7296912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626096 w 8229600"/>
              <a:gd name="connsiteY14" fmla="*/ 18288 h 18288"/>
              <a:gd name="connsiteX15" fmla="*/ 7022592 w 8229600"/>
              <a:gd name="connsiteY15" fmla="*/ 18288 h 18288"/>
              <a:gd name="connsiteX16" fmla="*/ 6172200 w 8229600"/>
              <a:gd name="connsiteY16" fmla="*/ 18288 h 18288"/>
              <a:gd name="connsiteX17" fmla="*/ 5650992 w 8229600"/>
              <a:gd name="connsiteY17" fmla="*/ 18288 h 18288"/>
              <a:gd name="connsiteX18" fmla="*/ 4882896 w 8229600"/>
              <a:gd name="connsiteY18" fmla="*/ 18288 h 18288"/>
              <a:gd name="connsiteX19" fmla="*/ 4443984 w 8229600"/>
              <a:gd name="connsiteY19" fmla="*/ 18288 h 18288"/>
              <a:gd name="connsiteX20" fmla="*/ 3758184 w 8229600"/>
              <a:gd name="connsiteY20" fmla="*/ 18288 h 18288"/>
              <a:gd name="connsiteX21" fmla="*/ 3236976 w 8229600"/>
              <a:gd name="connsiteY21" fmla="*/ 18288 h 18288"/>
              <a:gd name="connsiteX22" fmla="*/ 2386584 w 8229600"/>
              <a:gd name="connsiteY22" fmla="*/ 18288 h 18288"/>
              <a:gd name="connsiteX23" fmla="*/ 1947672 w 8229600"/>
              <a:gd name="connsiteY23" fmla="*/ 18288 h 18288"/>
              <a:gd name="connsiteX24" fmla="*/ 1261872 w 8229600"/>
              <a:gd name="connsiteY24" fmla="*/ 18288 h 18288"/>
              <a:gd name="connsiteX25" fmla="*/ 822960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428" y="6016"/>
                  <a:pt x="8229853" y="9684"/>
                  <a:pt x="8229600" y="18288"/>
                </a:cubicBezTo>
                <a:cubicBezTo>
                  <a:pt x="7945777" y="19945"/>
                  <a:pt x="7812308" y="-8511"/>
                  <a:pt x="7461504" y="18288"/>
                </a:cubicBezTo>
                <a:cubicBezTo>
                  <a:pt x="7129391" y="53185"/>
                  <a:pt x="7087333" y="41906"/>
                  <a:pt x="6940296" y="18288"/>
                </a:cubicBezTo>
                <a:cubicBezTo>
                  <a:pt x="6810862" y="-23020"/>
                  <a:pt x="6701312" y="19361"/>
                  <a:pt x="6419088" y="18288"/>
                </a:cubicBezTo>
                <a:cubicBezTo>
                  <a:pt x="6152777" y="18855"/>
                  <a:pt x="5868611" y="48802"/>
                  <a:pt x="5650992" y="18288"/>
                </a:cubicBezTo>
                <a:cubicBezTo>
                  <a:pt x="5439747" y="15250"/>
                  <a:pt x="5334901" y="-1044"/>
                  <a:pt x="5129784" y="18288"/>
                </a:cubicBezTo>
                <a:cubicBezTo>
                  <a:pt x="4955906" y="40458"/>
                  <a:pt x="4793216" y="33888"/>
                  <a:pt x="4690872" y="18288"/>
                </a:cubicBezTo>
                <a:cubicBezTo>
                  <a:pt x="4552374" y="31087"/>
                  <a:pt x="4318742" y="6248"/>
                  <a:pt x="4087368" y="18288"/>
                </a:cubicBezTo>
                <a:cubicBezTo>
                  <a:pt x="3849418" y="32625"/>
                  <a:pt x="3751577" y="29688"/>
                  <a:pt x="3401568" y="18288"/>
                </a:cubicBezTo>
                <a:cubicBezTo>
                  <a:pt x="3067953" y="20409"/>
                  <a:pt x="3012425" y="26879"/>
                  <a:pt x="2798064" y="18288"/>
                </a:cubicBezTo>
                <a:cubicBezTo>
                  <a:pt x="2565154" y="16520"/>
                  <a:pt x="2426719" y="-31794"/>
                  <a:pt x="2276856" y="18288"/>
                </a:cubicBezTo>
                <a:cubicBezTo>
                  <a:pt x="2090980" y="4382"/>
                  <a:pt x="1702030" y="-8180"/>
                  <a:pt x="1426464" y="18288"/>
                </a:cubicBezTo>
                <a:cubicBezTo>
                  <a:pt x="1104481" y="69643"/>
                  <a:pt x="985013" y="-7690"/>
                  <a:pt x="740664" y="18288"/>
                </a:cubicBezTo>
                <a:cubicBezTo>
                  <a:pt x="507391" y="41643"/>
                  <a:pt x="191740" y="-11654"/>
                  <a:pt x="0" y="18288"/>
                </a:cubicBezTo>
                <a:cubicBezTo>
                  <a:pt x="714" y="9707"/>
                  <a:pt x="1025" y="3120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30227" y="7450"/>
                  <a:pt x="8228885" y="11999"/>
                  <a:pt x="8229600" y="18288"/>
                </a:cubicBezTo>
                <a:cubicBezTo>
                  <a:pt x="8094333" y="-5252"/>
                  <a:pt x="7850928" y="37448"/>
                  <a:pt x="7626096" y="18288"/>
                </a:cubicBezTo>
                <a:cubicBezTo>
                  <a:pt x="7448378" y="-569"/>
                  <a:pt x="7315174" y="-1844"/>
                  <a:pt x="7022592" y="18288"/>
                </a:cubicBezTo>
                <a:cubicBezTo>
                  <a:pt x="6686163" y="50499"/>
                  <a:pt x="6352629" y="23510"/>
                  <a:pt x="6172200" y="18288"/>
                </a:cubicBezTo>
                <a:cubicBezTo>
                  <a:pt x="6015590" y="42345"/>
                  <a:pt x="5770309" y="21278"/>
                  <a:pt x="5650992" y="18288"/>
                </a:cubicBezTo>
                <a:cubicBezTo>
                  <a:pt x="5483975" y="12092"/>
                  <a:pt x="5165324" y="68948"/>
                  <a:pt x="4882896" y="18288"/>
                </a:cubicBezTo>
                <a:cubicBezTo>
                  <a:pt x="4568934" y="7053"/>
                  <a:pt x="4556334" y="27676"/>
                  <a:pt x="4443984" y="18288"/>
                </a:cubicBezTo>
                <a:cubicBezTo>
                  <a:pt x="4320775" y="10576"/>
                  <a:pt x="4034988" y="-3490"/>
                  <a:pt x="3758184" y="18288"/>
                </a:cubicBezTo>
                <a:cubicBezTo>
                  <a:pt x="3445155" y="-998"/>
                  <a:pt x="3367892" y="13824"/>
                  <a:pt x="3236976" y="18288"/>
                </a:cubicBezTo>
                <a:cubicBezTo>
                  <a:pt x="3093796" y="26408"/>
                  <a:pt x="2635824" y="24132"/>
                  <a:pt x="2386584" y="18288"/>
                </a:cubicBezTo>
                <a:cubicBezTo>
                  <a:pt x="2139815" y="-3297"/>
                  <a:pt x="2105958" y="25945"/>
                  <a:pt x="1947672" y="18288"/>
                </a:cubicBezTo>
                <a:cubicBezTo>
                  <a:pt x="1801011" y="-19911"/>
                  <a:pt x="1533636" y="14646"/>
                  <a:pt x="1261872" y="18288"/>
                </a:cubicBezTo>
                <a:cubicBezTo>
                  <a:pt x="989528" y="32227"/>
                  <a:pt x="1025848" y="14685"/>
                  <a:pt x="822960" y="18288"/>
                </a:cubicBezTo>
                <a:cubicBezTo>
                  <a:pt x="653456" y="20956"/>
                  <a:pt x="304027" y="8001"/>
                  <a:pt x="0" y="18288"/>
                </a:cubicBezTo>
                <a:cubicBezTo>
                  <a:pt x="-27" y="11611"/>
                  <a:pt x="-1713" y="5475"/>
                  <a:pt x="0" y="0"/>
                </a:cubicBezTo>
                <a:close/>
              </a:path>
              <a:path w="8229600" h="18288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796" y="5852"/>
                  <a:pt x="8229698" y="10429"/>
                  <a:pt x="8229600" y="18288"/>
                </a:cubicBezTo>
                <a:cubicBezTo>
                  <a:pt x="7944174" y="-29104"/>
                  <a:pt x="7795646" y="-34405"/>
                  <a:pt x="7461504" y="18288"/>
                </a:cubicBezTo>
                <a:cubicBezTo>
                  <a:pt x="7129776" y="51087"/>
                  <a:pt x="7082769" y="31446"/>
                  <a:pt x="6940296" y="18288"/>
                </a:cubicBezTo>
                <a:cubicBezTo>
                  <a:pt x="6799665" y="-15875"/>
                  <a:pt x="6652769" y="31783"/>
                  <a:pt x="6419088" y="18288"/>
                </a:cubicBezTo>
                <a:cubicBezTo>
                  <a:pt x="6143970" y="52275"/>
                  <a:pt x="5863165" y="-16531"/>
                  <a:pt x="5650992" y="18288"/>
                </a:cubicBezTo>
                <a:cubicBezTo>
                  <a:pt x="5419172" y="40606"/>
                  <a:pt x="5309448" y="-405"/>
                  <a:pt x="5129784" y="18288"/>
                </a:cubicBezTo>
                <a:cubicBezTo>
                  <a:pt x="4947928" y="26023"/>
                  <a:pt x="4795021" y="5860"/>
                  <a:pt x="4690872" y="18288"/>
                </a:cubicBezTo>
                <a:cubicBezTo>
                  <a:pt x="4564358" y="-9579"/>
                  <a:pt x="4295485" y="-25280"/>
                  <a:pt x="4087368" y="18288"/>
                </a:cubicBezTo>
                <a:cubicBezTo>
                  <a:pt x="3871704" y="40406"/>
                  <a:pt x="3732927" y="-10898"/>
                  <a:pt x="3401568" y="18288"/>
                </a:cubicBezTo>
                <a:cubicBezTo>
                  <a:pt x="3075889" y="19660"/>
                  <a:pt x="3025898" y="44400"/>
                  <a:pt x="2798064" y="18288"/>
                </a:cubicBezTo>
                <a:cubicBezTo>
                  <a:pt x="2581856" y="-20869"/>
                  <a:pt x="2428311" y="-4900"/>
                  <a:pt x="2276856" y="18288"/>
                </a:cubicBezTo>
                <a:cubicBezTo>
                  <a:pt x="2098246" y="53283"/>
                  <a:pt x="1737531" y="55959"/>
                  <a:pt x="1426464" y="18288"/>
                </a:cubicBezTo>
                <a:cubicBezTo>
                  <a:pt x="1104708" y="26489"/>
                  <a:pt x="1006595" y="15928"/>
                  <a:pt x="740664" y="18288"/>
                </a:cubicBezTo>
                <a:cubicBezTo>
                  <a:pt x="480378" y="33084"/>
                  <a:pt x="202592" y="-12357"/>
                  <a:pt x="0" y="18288"/>
                </a:cubicBezTo>
                <a:cubicBezTo>
                  <a:pt x="888" y="9601"/>
                  <a:pt x="860" y="4150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8288"/>
                      <a:gd name="connsiteX1" fmla="*/ 521208 w 8229600"/>
                      <a:gd name="connsiteY1" fmla="*/ 0 h 18288"/>
                      <a:gd name="connsiteX2" fmla="*/ 1371600 w 8229600"/>
                      <a:gd name="connsiteY2" fmla="*/ 0 h 18288"/>
                      <a:gd name="connsiteX3" fmla="*/ 2221992 w 8229600"/>
                      <a:gd name="connsiteY3" fmla="*/ 0 h 18288"/>
                      <a:gd name="connsiteX4" fmla="*/ 3072384 w 8229600"/>
                      <a:gd name="connsiteY4" fmla="*/ 0 h 18288"/>
                      <a:gd name="connsiteX5" fmla="*/ 3511296 w 8229600"/>
                      <a:gd name="connsiteY5" fmla="*/ 0 h 18288"/>
                      <a:gd name="connsiteX6" fmla="*/ 4114800 w 8229600"/>
                      <a:gd name="connsiteY6" fmla="*/ 0 h 18288"/>
                      <a:gd name="connsiteX7" fmla="*/ 4553712 w 8229600"/>
                      <a:gd name="connsiteY7" fmla="*/ 0 h 18288"/>
                      <a:gd name="connsiteX8" fmla="*/ 5239512 w 8229600"/>
                      <a:gd name="connsiteY8" fmla="*/ 0 h 18288"/>
                      <a:gd name="connsiteX9" fmla="*/ 5843016 w 8229600"/>
                      <a:gd name="connsiteY9" fmla="*/ 0 h 18288"/>
                      <a:gd name="connsiteX10" fmla="*/ 6611112 w 8229600"/>
                      <a:gd name="connsiteY10" fmla="*/ 0 h 18288"/>
                      <a:gd name="connsiteX11" fmla="*/ 7461504 w 8229600"/>
                      <a:gd name="connsiteY11" fmla="*/ 0 h 18288"/>
                      <a:gd name="connsiteX12" fmla="*/ 8229600 w 8229600"/>
                      <a:gd name="connsiteY12" fmla="*/ 0 h 18288"/>
                      <a:gd name="connsiteX13" fmla="*/ 8229600 w 8229600"/>
                      <a:gd name="connsiteY13" fmla="*/ 18288 h 18288"/>
                      <a:gd name="connsiteX14" fmla="*/ 7461504 w 8229600"/>
                      <a:gd name="connsiteY14" fmla="*/ 18288 h 18288"/>
                      <a:gd name="connsiteX15" fmla="*/ 6940296 w 8229600"/>
                      <a:gd name="connsiteY15" fmla="*/ 18288 h 18288"/>
                      <a:gd name="connsiteX16" fmla="*/ 6419088 w 8229600"/>
                      <a:gd name="connsiteY16" fmla="*/ 18288 h 18288"/>
                      <a:gd name="connsiteX17" fmla="*/ 5650992 w 8229600"/>
                      <a:gd name="connsiteY17" fmla="*/ 18288 h 18288"/>
                      <a:gd name="connsiteX18" fmla="*/ 5129784 w 8229600"/>
                      <a:gd name="connsiteY18" fmla="*/ 18288 h 18288"/>
                      <a:gd name="connsiteX19" fmla="*/ 4690872 w 8229600"/>
                      <a:gd name="connsiteY19" fmla="*/ 18288 h 18288"/>
                      <a:gd name="connsiteX20" fmla="*/ 4087368 w 8229600"/>
                      <a:gd name="connsiteY20" fmla="*/ 18288 h 18288"/>
                      <a:gd name="connsiteX21" fmla="*/ 3401568 w 8229600"/>
                      <a:gd name="connsiteY21" fmla="*/ 18288 h 18288"/>
                      <a:gd name="connsiteX22" fmla="*/ 2798064 w 8229600"/>
                      <a:gd name="connsiteY22" fmla="*/ 18288 h 18288"/>
                      <a:gd name="connsiteX23" fmla="*/ 2276856 w 8229600"/>
                      <a:gd name="connsiteY23" fmla="*/ 18288 h 18288"/>
                      <a:gd name="connsiteX24" fmla="*/ 1426464 w 8229600"/>
                      <a:gd name="connsiteY24" fmla="*/ 18288 h 18288"/>
                      <a:gd name="connsiteX25" fmla="*/ 740664 w 8229600"/>
                      <a:gd name="connsiteY25" fmla="*/ 18288 h 18288"/>
                      <a:gd name="connsiteX26" fmla="*/ 0 w 8229600"/>
                      <a:gd name="connsiteY26" fmla="*/ 18288 h 18288"/>
                      <a:gd name="connsiteX27" fmla="*/ 0 w 8229600"/>
                      <a:gd name="connsiteY27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8288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8940" y="5812"/>
                          <a:pt x="8229447" y="9773"/>
                          <a:pt x="8229600" y="18288"/>
                        </a:cubicBezTo>
                        <a:cubicBezTo>
                          <a:pt x="7940706" y="-9293"/>
                          <a:pt x="7792584" y="-16009"/>
                          <a:pt x="7461504" y="18288"/>
                        </a:cubicBezTo>
                        <a:cubicBezTo>
                          <a:pt x="7130424" y="52585"/>
                          <a:pt x="7080072" y="43845"/>
                          <a:pt x="6940296" y="18288"/>
                        </a:cubicBezTo>
                        <a:cubicBezTo>
                          <a:pt x="6800520" y="-7269"/>
                          <a:pt x="6672872" y="26671"/>
                          <a:pt x="6419088" y="18288"/>
                        </a:cubicBezTo>
                        <a:cubicBezTo>
                          <a:pt x="6165304" y="9905"/>
                          <a:pt x="5869721" y="4987"/>
                          <a:pt x="5650992" y="18288"/>
                        </a:cubicBezTo>
                        <a:cubicBezTo>
                          <a:pt x="5432263" y="31589"/>
                          <a:pt x="5308310" y="3023"/>
                          <a:pt x="5129784" y="18288"/>
                        </a:cubicBezTo>
                        <a:cubicBezTo>
                          <a:pt x="4951258" y="33553"/>
                          <a:pt x="4799696" y="15357"/>
                          <a:pt x="4690872" y="18288"/>
                        </a:cubicBezTo>
                        <a:cubicBezTo>
                          <a:pt x="4582048" y="21219"/>
                          <a:pt x="4311124" y="-7836"/>
                          <a:pt x="4087368" y="18288"/>
                        </a:cubicBezTo>
                        <a:cubicBezTo>
                          <a:pt x="3863612" y="44412"/>
                          <a:pt x="3730288" y="13374"/>
                          <a:pt x="3401568" y="18288"/>
                        </a:cubicBezTo>
                        <a:cubicBezTo>
                          <a:pt x="3072848" y="23202"/>
                          <a:pt x="3020684" y="32425"/>
                          <a:pt x="2798064" y="18288"/>
                        </a:cubicBezTo>
                        <a:cubicBezTo>
                          <a:pt x="2575444" y="4151"/>
                          <a:pt x="2440915" y="-7352"/>
                          <a:pt x="2276856" y="18288"/>
                        </a:cubicBezTo>
                        <a:cubicBezTo>
                          <a:pt x="2112797" y="43928"/>
                          <a:pt x="1726502" y="-9560"/>
                          <a:pt x="1426464" y="18288"/>
                        </a:cubicBezTo>
                        <a:cubicBezTo>
                          <a:pt x="1126426" y="46136"/>
                          <a:pt x="992925" y="21016"/>
                          <a:pt x="740664" y="18288"/>
                        </a:cubicBezTo>
                        <a:cubicBezTo>
                          <a:pt x="488403" y="15560"/>
                          <a:pt x="195650" y="-16061"/>
                          <a:pt x="0" y="18288"/>
                        </a:cubicBezTo>
                        <a:cubicBezTo>
                          <a:pt x="348" y="9455"/>
                          <a:pt x="654" y="3983"/>
                          <a:pt x="0" y="0"/>
                        </a:cubicBezTo>
                        <a:close/>
                      </a:path>
                      <a:path w="8229600" h="18288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30508" y="6337"/>
                          <a:pt x="8228722" y="11778"/>
                          <a:pt x="8229600" y="18288"/>
                        </a:cubicBezTo>
                        <a:cubicBezTo>
                          <a:pt x="8075287" y="35054"/>
                          <a:pt x="7821366" y="21850"/>
                          <a:pt x="7626096" y="18288"/>
                        </a:cubicBezTo>
                        <a:cubicBezTo>
                          <a:pt x="7430826" y="14726"/>
                          <a:pt x="7320004" y="-9669"/>
                          <a:pt x="7022592" y="18288"/>
                        </a:cubicBezTo>
                        <a:cubicBezTo>
                          <a:pt x="6725180" y="46245"/>
                          <a:pt x="6348804" y="-14025"/>
                          <a:pt x="6172200" y="18288"/>
                        </a:cubicBezTo>
                        <a:cubicBezTo>
                          <a:pt x="5995596" y="50601"/>
                          <a:pt x="5788102" y="22890"/>
                          <a:pt x="5650992" y="18288"/>
                        </a:cubicBezTo>
                        <a:cubicBezTo>
                          <a:pt x="5513882" y="13686"/>
                          <a:pt x="5198399" y="29121"/>
                          <a:pt x="4882896" y="18288"/>
                        </a:cubicBezTo>
                        <a:cubicBezTo>
                          <a:pt x="4567393" y="7455"/>
                          <a:pt x="4557008" y="26965"/>
                          <a:pt x="4443984" y="18288"/>
                        </a:cubicBezTo>
                        <a:cubicBezTo>
                          <a:pt x="4330960" y="9611"/>
                          <a:pt x="4061674" y="28891"/>
                          <a:pt x="3758184" y="18288"/>
                        </a:cubicBezTo>
                        <a:cubicBezTo>
                          <a:pt x="3454694" y="7685"/>
                          <a:pt x="3380392" y="19119"/>
                          <a:pt x="3236976" y="18288"/>
                        </a:cubicBezTo>
                        <a:cubicBezTo>
                          <a:pt x="3093560" y="17457"/>
                          <a:pt x="2632116" y="37607"/>
                          <a:pt x="2386584" y="18288"/>
                        </a:cubicBezTo>
                        <a:cubicBezTo>
                          <a:pt x="2141052" y="-1031"/>
                          <a:pt x="2110884" y="28777"/>
                          <a:pt x="1947672" y="18288"/>
                        </a:cubicBezTo>
                        <a:cubicBezTo>
                          <a:pt x="1784460" y="7799"/>
                          <a:pt x="1535467" y="461"/>
                          <a:pt x="1261872" y="18288"/>
                        </a:cubicBezTo>
                        <a:cubicBezTo>
                          <a:pt x="988277" y="36115"/>
                          <a:pt x="1021096" y="10375"/>
                          <a:pt x="822960" y="18288"/>
                        </a:cubicBezTo>
                        <a:cubicBezTo>
                          <a:pt x="624824" y="26201"/>
                          <a:pt x="298309" y="1283"/>
                          <a:pt x="0" y="18288"/>
                        </a:cubicBezTo>
                        <a:cubicBezTo>
                          <a:pt x="-633" y="12278"/>
                          <a:pt x="-757" y="58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0F353-4472-4A1A-BB77-C21723A43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69" y="1940833"/>
            <a:ext cx="5035164" cy="43294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600" dirty="0"/>
              <a:t>Behave The Talk…</a:t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>Extending Work Continuously</a:t>
            </a:r>
          </a:p>
          <a:p>
            <a:r>
              <a:rPr lang="en-US" sz="1600" dirty="0"/>
              <a:t>Fix Problems or Fractured Processes </a:t>
            </a:r>
            <a:br>
              <a:rPr lang="en-US" sz="1600" dirty="0"/>
            </a:br>
            <a:r>
              <a:rPr lang="en-US" sz="1600" dirty="0"/>
              <a:t>w/o Addressing Ownership and Accountability</a:t>
            </a:r>
          </a:p>
          <a:p>
            <a:r>
              <a:rPr lang="en-US" sz="1600" dirty="0"/>
              <a:t>Continuously Cutting Corners and Causing Extra Work</a:t>
            </a:r>
          </a:p>
          <a:p>
            <a:r>
              <a:rPr lang="en-US" sz="1600" dirty="0"/>
              <a:t>Following Through on Said Priorities</a:t>
            </a:r>
          </a:p>
          <a:p>
            <a:r>
              <a:rPr lang="en-US" sz="1600" dirty="0"/>
              <a:t>Continuous Changes w/o the Why’s</a:t>
            </a:r>
          </a:p>
          <a:p>
            <a:r>
              <a:rPr lang="en-US" sz="1600" dirty="0"/>
              <a:t>Meetings Lacking Purpose and Action</a:t>
            </a:r>
          </a:p>
          <a:p>
            <a:r>
              <a:rPr lang="en-US" sz="1600" dirty="0"/>
              <a:t>Bending Rules To Appease Favorites</a:t>
            </a:r>
          </a:p>
          <a:p>
            <a:r>
              <a:rPr lang="en-US" sz="1600" dirty="0"/>
              <a:t>Withholding Information / Controlling Chains of Communication</a:t>
            </a:r>
          </a:p>
          <a:p>
            <a:r>
              <a:rPr lang="en-US" sz="1600" dirty="0"/>
              <a:t>Negative Mindset / Gossip</a:t>
            </a:r>
          </a:p>
          <a:p>
            <a:r>
              <a:rPr lang="en-US" sz="1600" dirty="0"/>
              <a:t>Safe To Speak Up</a:t>
            </a:r>
          </a:p>
        </p:txBody>
      </p:sp>
      <p:pic>
        <p:nvPicPr>
          <p:cNvPr id="1030" name="Picture 6" descr="Systemic&amp;#39; or &amp;#39;Systematic&amp;#39;? | Grammar Girl">
            <a:extLst>
              <a:ext uri="{FF2B5EF4-FFF2-40B4-BE49-F238E27FC236}">
                <a16:creationId xmlns:a16="http://schemas.microsoft.com/office/drawing/2014/main" id="{AAB37140-9804-47F1-B768-76DA62FE9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0" r="37056" b="-3"/>
          <a:stretch/>
        </p:blipFill>
        <p:spPr bwMode="auto">
          <a:xfrm>
            <a:off x="5756743" y="2093976"/>
            <a:ext cx="2955798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CABAE-8ADC-4BE9-A578-D182002AA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DCEDC Workforce Webinar - IMEC</a:t>
            </a:r>
          </a:p>
        </p:txBody>
      </p:sp>
    </p:spTree>
    <p:extLst>
      <p:ext uri="{BB962C8B-B14F-4D97-AF65-F5344CB8AC3E}">
        <p14:creationId xmlns:p14="http://schemas.microsoft.com/office/powerpoint/2010/main" val="2344613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88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076e9e90ad_0_182"/>
          <p:cNvSpPr txBox="1">
            <a:spLocks noGrp="1"/>
          </p:cNvSpPr>
          <p:nvPr>
            <p:ph type="title"/>
          </p:nvPr>
        </p:nvSpPr>
        <p:spPr>
          <a:xfrm>
            <a:off x="505037" y="2413169"/>
            <a:ext cx="8147118" cy="220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794" tIns="99794" rIns="99794" bIns="99794" anchor="ctr" anchorCtr="0">
            <a:noAutofit/>
          </a:bodyPr>
          <a:lstStyle/>
          <a:p>
            <a:pPr algn="ctr"/>
            <a:r>
              <a:rPr lang="en-US" sz="5294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Supporting Employees Through the Pandemic and Beyond</a:t>
            </a:r>
          </a:p>
        </p:txBody>
      </p:sp>
      <p:sp>
        <p:nvSpPr>
          <p:cNvPr id="340" name="Google Shape;340;g1076e9e90ad_0_182"/>
          <p:cNvSpPr txBox="1">
            <a:spLocks noGrp="1"/>
          </p:cNvSpPr>
          <p:nvPr>
            <p:ph type="sldNum" idx="12"/>
          </p:nvPr>
        </p:nvSpPr>
        <p:spPr>
          <a:xfrm>
            <a:off x="8357739" y="6217623"/>
            <a:ext cx="532588" cy="52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794" tIns="99794" rIns="99794" bIns="99794" anchor="ctr" anchorCtr="0">
            <a:noAutofit/>
          </a:bodyPr>
          <a:lstStyle/>
          <a:p>
            <a:pPr defTabSz="806867"/>
            <a:fld id="{00000000-1234-1234-1234-123412341234}" type="slidenum">
              <a:rPr lang="en-US" kern="0"/>
              <a:pPr defTabSz="806867"/>
              <a:t>34</a:t>
            </a:fld>
            <a:endParaRPr kern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You, Me and the EAP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3524" y="3166257"/>
            <a:ext cx="6400800" cy="685800"/>
          </a:xfrm>
        </p:spPr>
        <p:txBody>
          <a:bodyPr/>
          <a:lstStyle/>
          <a:p>
            <a:r>
              <a:rPr lang="en-US" dirty="0"/>
              <a:t>Concepts, goals and strategies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3524" y="5190226"/>
            <a:ext cx="7263276" cy="8295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Presented by: Emily Dienst, LCPC, CEAP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21467" y="-270933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50" b="0" i="0" u="none" strike="noStrike" kern="1200" cap="none" spc="-5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74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You, Me and the EAP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EAP Models</a:t>
            </a:r>
          </a:p>
          <a:p>
            <a:r>
              <a:rPr lang="en-US" dirty="0"/>
              <a:t>Four Burners Theory</a:t>
            </a:r>
          </a:p>
          <a:p>
            <a:r>
              <a:rPr lang="en-US" dirty="0"/>
              <a:t>Creating Mastery</a:t>
            </a:r>
          </a:p>
          <a:p>
            <a:r>
              <a:rPr lang="en-US" dirty="0"/>
              <a:t>Building Resiliency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B1ACC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ACC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Today’s presentation</a:t>
            </a:r>
          </a:p>
        </p:txBody>
      </p:sp>
    </p:spTree>
    <p:extLst>
      <p:ext uri="{BB962C8B-B14F-4D97-AF65-F5344CB8AC3E}">
        <p14:creationId xmlns:p14="http://schemas.microsoft.com/office/powerpoint/2010/main" val="15079294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You, Me and the EAP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the EAP can do for you/your employees</a:t>
            </a:r>
          </a:p>
          <a:p>
            <a:r>
              <a:rPr lang="en-US" dirty="0"/>
              <a:t>Traditional services offered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EAP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291" y="2824843"/>
            <a:ext cx="5143500" cy="289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20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You, Me and the EAP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012723" y="2412206"/>
            <a:ext cx="3581400" cy="357187"/>
          </a:xfrm>
        </p:spPr>
        <p:txBody>
          <a:bodyPr/>
          <a:lstStyle/>
          <a:p>
            <a:r>
              <a:rPr lang="en-US" dirty="0"/>
              <a:t>Dividing resources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798911" y="3048000"/>
            <a:ext cx="3773089" cy="1711325"/>
          </a:xfrm>
        </p:spPr>
        <p:txBody>
          <a:bodyPr/>
          <a:lstStyle/>
          <a:p>
            <a:r>
              <a:rPr lang="en-US" dirty="0"/>
              <a:t>When to shift energy</a:t>
            </a:r>
          </a:p>
          <a:p>
            <a:r>
              <a:rPr lang="en-US" dirty="0"/>
              <a:t>Recognizing limitations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B1ACC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ACC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Four Burners Theory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876800" y="1895475"/>
            <a:ext cx="3933825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986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During Uncertainty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Sense of Mastery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B1ACC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ACC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Changing Habits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76312" y="1981200"/>
            <a:ext cx="6872287" cy="343614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809542" y="5562600"/>
            <a:ext cx="45865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courtesy of: https://www.toolshero.com/personal-development/smart-goals/ </a:t>
            </a:r>
          </a:p>
        </p:txBody>
      </p:sp>
    </p:spTree>
    <p:extLst>
      <p:ext uri="{BB962C8B-B14F-4D97-AF65-F5344CB8AC3E}">
        <p14:creationId xmlns:p14="http://schemas.microsoft.com/office/powerpoint/2010/main" val="1883101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88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076e9e90ad_0_182"/>
          <p:cNvSpPr txBox="1">
            <a:spLocks noGrp="1"/>
          </p:cNvSpPr>
          <p:nvPr>
            <p:ph type="title"/>
          </p:nvPr>
        </p:nvSpPr>
        <p:spPr>
          <a:xfrm>
            <a:off x="505037" y="2413169"/>
            <a:ext cx="8147118" cy="220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794" tIns="99794" rIns="99794" bIns="99794" anchor="ctr" anchorCtr="0">
            <a:noAutofit/>
          </a:bodyPr>
          <a:lstStyle/>
          <a:p>
            <a:pPr algn="ctr"/>
            <a:r>
              <a:rPr lang="en-US" sz="5206" dirty="0">
                <a:solidFill>
                  <a:schemeClr val="lt1"/>
                </a:solidFill>
              </a:rPr>
              <a:t>Setting the Scene:</a:t>
            </a:r>
            <a:br>
              <a:rPr lang="en-US" sz="5206" dirty="0">
                <a:solidFill>
                  <a:schemeClr val="lt1"/>
                </a:solidFill>
              </a:rPr>
            </a:br>
            <a:r>
              <a:rPr lang="en-US" sz="5206" dirty="0">
                <a:solidFill>
                  <a:schemeClr val="lt1"/>
                </a:solidFill>
              </a:rPr>
              <a:t>What employees want in 2022</a:t>
            </a:r>
            <a:endParaRPr sz="5206" dirty="0">
              <a:solidFill>
                <a:schemeClr val="lt1"/>
              </a:solidFill>
            </a:endParaRPr>
          </a:p>
        </p:txBody>
      </p:sp>
      <p:sp>
        <p:nvSpPr>
          <p:cNvPr id="340" name="Google Shape;340;g1076e9e90ad_0_182"/>
          <p:cNvSpPr txBox="1">
            <a:spLocks noGrp="1"/>
          </p:cNvSpPr>
          <p:nvPr>
            <p:ph type="sldNum" idx="12"/>
          </p:nvPr>
        </p:nvSpPr>
        <p:spPr>
          <a:xfrm>
            <a:off x="8357739" y="6217623"/>
            <a:ext cx="532588" cy="52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794" tIns="99794" rIns="99794" bIns="99794" anchor="ctr" anchorCtr="0">
            <a:noAutofit/>
          </a:bodyPr>
          <a:lstStyle/>
          <a:p>
            <a:pPr defTabSz="806867"/>
            <a:fld id="{00000000-1234-1234-1234-123412341234}" type="slidenum">
              <a:rPr lang="en-US" kern="0"/>
              <a:pPr defTabSz="806867"/>
              <a:t>4</a:t>
            </a:fld>
            <a:endParaRPr kern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During Uncertainty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3056882" y="4014928"/>
            <a:ext cx="3581400" cy="357187"/>
          </a:xfrm>
        </p:spPr>
        <p:txBody>
          <a:bodyPr/>
          <a:lstStyle/>
          <a:p>
            <a:r>
              <a:rPr lang="en-US" dirty="0"/>
              <a:t>Changing our wiring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2961038" y="4388423"/>
            <a:ext cx="3773089" cy="1711325"/>
          </a:xfrm>
        </p:spPr>
        <p:txBody>
          <a:bodyPr/>
          <a:lstStyle/>
          <a:p>
            <a:r>
              <a:rPr lang="en-US" dirty="0"/>
              <a:t>Breathing</a:t>
            </a:r>
          </a:p>
          <a:p>
            <a:r>
              <a:rPr lang="en-US" dirty="0"/>
              <a:t>Mindfulness</a:t>
            </a:r>
          </a:p>
          <a:p>
            <a:r>
              <a:rPr lang="en-US" dirty="0"/>
              <a:t>Gratitude journaling</a:t>
            </a:r>
          </a:p>
          <a:p>
            <a:r>
              <a:rPr lang="en-US" dirty="0"/>
              <a:t>Movement</a:t>
            </a:r>
          </a:p>
          <a:p>
            <a:r>
              <a:rPr lang="en-US" dirty="0"/>
              <a:t>Fresh air</a:t>
            </a:r>
          </a:p>
          <a:p>
            <a:r>
              <a:rPr lang="en-US" dirty="0"/>
              <a:t>Connections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B1ACC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ACC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Building Resiliency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552700" y="1521728"/>
            <a:ext cx="3733800" cy="246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473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During Uncertainty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Connections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B1ACC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ACC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EBByYjjvNzs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81200" y="2133600"/>
            <a:ext cx="56388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84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Workplace Benefits- EAP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Take a step back </a:t>
            </a:r>
          </a:p>
          <a:p>
            <a:r>
              <a:rPr lang="en-US" dirty="0"/>
              <a:t>Examine your perspective</a:t>
            </a:r>
          </a:p>
          <a:p>
            <a:r>
              <a:rPr lang="en-US" dirty="0"/>
              <a:t>Clarify goals</a:t>
            </a:r>
          </a:p>
          <a:p>
            <a:r>
              <a:rPr lang="en-US" dirty="0"/>
              <a:t>Create tiny habits</a:t>
            </a:r>
          </a:p>
          <a:p>
            <a:r>
              <a:rPr lang="en-US" dirty="0"/>
              <a:t>Build connections</a:t>
            </a:r>
          </a:p>
          <a:p>
            <a:r>
              <a:rPr lang="en-US" dirty="0"/>
              <a:t>Find your village</a:t>
            </a:r>
          </a:p>
          <a:p>
            <a:r>
              <a:rPr lang="en-US" dirty="0"/>
              <a:t>Remind yourself, you’re in the driver’s seat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Where to next…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2514600"/>
            <a:ext cx="3946071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427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88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076e9e90ad_0_182"/>
          <p:cNvSpPr txBox="1">
            <a:spLocks noGrp="1"/>
          </p:cNvSpPr>
          <p:nvPr>
            <p:ph type="title"/>
          </p:nvPr>
        </p:nvSpPr>
        <p:spPr>
          <a:xfrm>
            <a:off x="476915" y="1981200"/>
            <a:ext cx="8147118" cy="220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794" tIns="99794" rIns="99794" bIns="99794" anchor="ctr" anchorCtr="0">
            <a:noAutofit/>
          </a:bodyPr>
          <a:lstStyle/>
          <a:p>
            <a:pPr algn="ctr"/>
            <a:r>
              <a:rPr lang="en-US" sz="5206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Q&amp;A</a:t>
            </a:r>
            <a:br>
              <a:rPr lang="en-US" sz="5206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5206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and </a:t>
            </a:r>
            <a:br>
              <a:rPr lang="en-US" sz="5206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5206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DCEDC Resources</a:t>
            </a:r>
            <a:endParaRPr sz="5206" dirty="0">
              <a:solidFill>
                <a:schemeClr val="lt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40" name="Google Shape;340;g1076e9e90ad_0_182"/>
          <p:cNvSpPr txBox="1">
            <a:spLocks noGrp="1"/>
          </p:cNvSpPr>
          <p:nvPr>
            <p:ph type="sldNum" idx="12"/>
          </p:nvPr>
        </p:nvSpPr>
        <p:spPr>
          <a:xfrm>
            <a:off x="8357739" y="6217623"/>
            <a:ext cx="532588" cy="52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794" tIns="99794" rIns="99794" bIns="99794" anchor="ctr" anchorCtr="0">
            <a:noAutofit/>
          </a:bodyPr>
          <a:lstStyle/>
          <a:p>
            <a:pPr defTabSz="806867"/>
            <a:fld id="{00000000-1234-1234-1234-123412341234}" type="slidenum">
              <a:rPr lang="en-US" kern="0"/>
              <a:pPr defTabSz="806867"/>
              <a:t>43</a:t>
            </a:fld>
            <a:endParaRPr kern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e97c0b19b0_0_38"/>
          <p:cNvSpPr/>
          <p:nvPr/>
        </p:nvSpPr>
        <p:spPr>
          <a:xfrm rot="5400000" flipH="1">
            <a:off x="4553209" y="2410085"/>
            <a:ext cx="2950705" cy="5945124"/>
          </a:xfrm>
          <a:custGeom>
            <a:avLst/>
            <a:gdLst/>
            <a:ahLst/>
            <a:cxnLst/>
            <a:rect l="l" t="t" r="r" b="b"/>
            <a:pathLst>
              <a:path w="4954270" h="4954270" extrusionOk="0">
                <a:moveTo>
                  <a:pt x="4953785" y="0"/>
                </a:moveTo>
                <a:lnTo>
                  <a:pt x="0" y="0"/>
                </a:lnTo>
                <a:lnTo>
                  <a:pt x="0" y="4953785"/>
                </a:lnTo>
                <a:lnTo>
                  <a:pt x="4953785" y="0"/>
                </a:lnTo>
                <a:close/>
              </a:path>
            </a:pathLst>
          </a:custGeom>
          <a:solidFill>
            <a:srgbClr val="00245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806867">
              <a:buClr>
                <a:srgbClr val="000000"/>
              </a:buClr>
              <a:buSzPts val="1800"/>
            </a:pPr>
            <a:endParaRPr sz="1588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e97c0b19b0_0_38"/>
          <p:cNvSpPr/>
          <p:nvPr/>
        </p:nvSpPr>
        <p:spPr>
          <a:xfrm rot="-5400000">
            <a:off x="713683" y="3382725"/>
            <a:ext cx="2896062" cy="4054487"/>
          </a:xfrm>
          <a:custGeom>
            <a:avLst/>
            <a:gdLst/>
            <a:ahLst/>
            <a:cxnLst/>
            <a:rect l="l" t="t" r="r" b="b"/>
            <a:pathLst>
              <a:path w="4954270" h="4954270" extrusionOk="0">
                <a:moveTo>
                  <a:pt x="4953785" y="0"/>
                </a:moveTo>
                <a:lnTo>
                  <a:pt x="0" y="0"/>
                </a:lnTo>
                <a:lnTo>
                  <a:pt x="0" y="4953785"/>
                </a:lnTo>
                <a:lnTo>
                  <a:pt x="495378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806867">
              <a:buClr>
                <a:srgbClr val="000000"/>
              </a:buClr>
              <a:buSzPts val="1800"/>
            </a:pPr>
            <a:endParaRPr sz="1588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e97c0b19b0_0_38"/>
          <p:cNvSpPr/>
          <p:nvPr/>
        </p:nvSpPr>
        <p:spPr>
          <a:xfrm rot="-5400000">
            <a:off x="708219" y="3486547"/>
            <a:ext cx="2797706" cy="3945202"/>
          </a:xfrm>
          <a:custGeom>
            <a:avLst/>
            <a:gdLst/>
            <a:ahLst/>
            <a:cxnLst/>
            <a:rect l="l" t="t" r="r" b="b"/>
            <a:pathLst>
              <a:path w="4954270" h="4954270" extrusionOk="0">
                <a:moveTo>
                  <a:pt x="4953785" y="0"/>
                </a:moveTo>
                <a:lnTo>
                  <a:pt x="0" y="0"/>
                </a:lnTo>
                <a:lnTo>
                  <a:pt x="0" y="4953785"/>
                </a:lnTo>
                <a:lnTo>
                  <a:pt x="4953785" y="0"/>
                </a:lnTo>
                <a:close/>
              </a:path>
            </a:pathLst>
          </a:custGeom>
          <a:solidFill>
            <a:srgbClr val="009F9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806867">
              <a:buClr>
                <a:srgbClr val="000000"/>
              </a:buClr>
              <a:buSzPts val="1800"/>
            </a:pPr>
            <a:endParaRPr sz="1588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ge97c0b19b0_0_38"/>
          <p:cNvSpPr txBox="1">
            <a:spLocks noGrp="1"/>
          </p:cNvSpPr>
          <p:nvPr>
            <p:ph type="sldNum" idx="12"/>
          </p:nvPr>
        </p:nvSpPr>
        <p:spPr>
          <a:xfrm>
            <a:off x="8357739" y="6217623"/>
            <a:ext cx="532588" cy="52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794" tIns="99794" rIns="99794" bIns="99794" anchor="ctr" anchorCtr="0">
            <a:noAutofit/>
          </a:bodyPr>
          <a:lstStyle/>
          <a:p>
            <a:pPr defTabSz="806867"/>
            <a:fld id="{00000000-1234-1234-1234-123412341234}" type="slidenum">
              <a:rPr lang="en-US" kern="0"/>
              <a:pPr defTabSz="806867"/>
              <a:t>44</a:t>
            </a:fld>
            <a:endParaRPr kern="0"/>
          </a:p>
        </p:txBody>
      </p:sp>
      <p:sp>
        <p:nvSpPr>
          <p:cNvPr id="422" name="Google Shape;422;ge97c0b19b0_0_38"/>
          <p:cNvSpPr txBox="1"/>
          <p:nvPr/>
        </p:nvSpPr>
        <p:spPr>
          <a:xfrm>
            <a:off x="2091706" y="748985"/>
            <a:ext cx="4826118" cy="1168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29" rIns="0" bIns="0" anchor="t" anchorCtr="0">
            <a:noAutofit/>
          </a:bodyPr>
          <a:lstStyle/>
          <a:p>
            <a:pPr defTabSz="806867">
              <a:lnSpc>
                <a:spcPct val="150000"/>
              </a:lnSpc>
              <a:spcBef>
                <a:spcPts val="1059"/>
              </a:spcBef>
              <a:spcAft>
                <a:spcPts val="1588"/>
              </a:spcAft>
              <a:buClr>
                <a:srgbClr val="000000"/>
              </a:buClr>
              <a:buSzPts val="1100"/>
            </a:pPr>
            <a:r>
              <a:rPr lang="en-US" sz="7059" kern="0" dirty="0">
                <a:solidFill>
                  <a:srgbClr val="005088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7059" kern="0" dirty="0">
              <a:solidFill>
                <a:srgbClr val="5858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ge97c0b19b0_0_38"/>
          <p:cNvSpPr txBox="1"/>
          <p:nvPr/>
        </p:nvSpPr>
        <p:spPr>
          <a:xfrm>
            <a:off x="4879279" y="5882118"/>
            <a:ext cx="3478500" cy="67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206" rIns="0" bIns="0" anchor="t" anchorCtr="0">
            <a:noAutofit/>
          </a:bodyPr>
          <a:lstStyle/>
          <a:p>
            <a:pPr algn="r" defTabSz="806867">
              <a:spcBef>
                <a:spcPts val="353"/>
              </a:spcBef>
              <a:buClr>
                <a:srgbClr val="000000"/>
              </a:buClr>
              <a:buSzPts val="2500"/>
            </a:pPr>
            <a:r>
              <a:rPr lang="en-US" sz="2206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DCEDC.ORG</a:t>
            </a:r>
            <a:endParaRPr sz="2206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ge97c0b19b0_0_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3014" y="2621841"/>
            <a:ext cx="3945198" cy="1285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Recruitment &amp;</a:t>
            </a:r>
            <a:br>
              <a:rPr lang="en-US" dirty="0"/>
            </a:br>
            <a:r>
              <a:rPr lang="en-US" dirty="0"/>
              <a:t>Employee Appreciation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Staffing In A Tight Labor Market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A6DE758-FD24-416D-9C0F-3273B716A8FE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F64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5F646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3171B6-1F64-4F7F-891D-4DE4CEEE65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24 February 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8876582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employees want: 2022</a:t>
            </a:r>
          </a:p>
        </p:txBody>
      </p:sp>
      <p:pic>
        <p:nvPicPr>
          <p:cNvPr id="4" name="Content Placeholder 3" descr="Steel workers walking in a factory">
            <a:extLst>
              <a:ext uri="{FF2B5EF4-FFF2-40B4-BE49-F238E27FC236}">
                <a16:creationId xmlns:a16="http://schemas.microsoft.com/office/drawing/2014/main" id="{63ECCCCF-8CFC-4B30-B14E-04E1E4E38A9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53" y="3173413"/>
            <a:ext cx="3436982" cy="229076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385B2E-B4C8-8B4B-900C-B862FC0771CD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F64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5F646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0577183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385B2E-B4C8-8B4B-900C-B862FC0771CD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F64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5F646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Employees want: Safety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Covid-19 has made workplace safety a priority</a:t>
            </a:r>
          </a:p>
          <a:p>
            <a:endParaRPr lang="en-US" dirty="0"/>
          </a:p>
          <a:p>
            <a:r>
              <a:rPr lang="en-US" dirty="0"/>
              <a:t>Feature safety protocols to company website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Emphasize safety in job postings and job descriptions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061298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98D6F-FEA8-4C75-8E4A-1ECEFF093E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385B2E-B4C8-8B4B-900C-B862FC0771CD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F64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5F646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E5526F-4934-40AD-8C37-78A65C4B5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employees want: Specific benefits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11FBA8-E5A2-4C70-8E55-78255560A5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Emphasize total compensation package</a:t>
            </a:r>
          </a:p>
          <a:p>
            <a:r>
              <a:rPr lang="en-US" dirty="0"/>
              <a:t>Focus on what you can offer</a:t>
            </a:r>
          </a:p>
          <a:p>
            <a:r>
              <a:rPr lang="en-US" dirty="0"/>
              <a:t>Candidates increasingly want:</a:t>
            </a:r>
          </a:p>
          <a:p>
            <a:pPr lvl="1"/>
            <a:r>
              <a:rPr lang="en-US" dirty="0"/>
              <a:t>Higher wages</a:t>
            </a:r>
          </a:p>
          <a:p>
            <a:pPr lvl="1"/>
            <a:r>
              <a:rPr lang="en-US" dirty="0"/>
              <a:t>Paid sick time </a:t>
            </a:r>
          </a:p>
          <a:p>
            <a:pPr lvl="1"/>
            <a:r>
              <a:rPr lang="en-US" dirty="0"/>
              <a:t>Mental health support</a:t>
            </a:r>
          </a:p>
          <a:p>
            <a:pPr lvl="1"/>
            <a:r>
              <a:rPr lang="en-US" dirty="0"/>
              <a:t>Daycare assistance (flexibility)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53364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248319-E976-480B-94EE-C133346428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385B2E-B4C8-8B4B-900C-B862FC0771CD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F64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5F646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2AF985-BDA4-4367-96A9-92E54E921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employees want: A career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1D4E93-2C1A-4EBC-BF9C-2CB85556DD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Candidates seek certainty in uncertain times</a:t>
            </a:r>
          </a:p>
          <a:p>
            <a:endParaRPr lang="en-US" dirty="0"/>
          </a:p>
          <a:p>
            <a:r>
              <a:rPr lang="en-US" dirty="0"/>
              <a:t>Emphasize growth opportunities</a:t>
            </a:r>
          </a:p>
          <a:p>
            <a:endParaRPr lang="en-US" dirty="0"/>
          </a:p>
          <a:p>
            <a:r>
              <a:rPr lang="en-US" dirty="0"/>
              <a:t>Candidates want to be proud of their work</a:t>
            </a:r>
          </a:p>
        </p:txBody>
      </p:sp>
    </p:spTree>
    <p:extLst>
      <p:ext uri="{BB962C8B-B14F-4D97-AF65-F5344CB8AC3E}">
        <p14:creationId xmlns:p14="http://schemas.microsoft.com/office/powerpoint/2010/main" val="402280432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aefe700c-0464-4b31-a754-c3008d3673b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2ba9e3ea-eb52-4730-a809-921bed23539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657be0b2-6707-4c97-a7bc-925bde8135e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5e1e72e2-da9a-4746-ab26-449e1b5e3cfa"/>
</p:tagLst>
</file>

<file path=ppt/theme/theme1.xml><?xml version="1.0" encoding="utf-8"?>
<a:theme xmlns:a="http://schemas.openxmlformats.org/drawingml/2006/main" name="Default Theme">
  <a:themeElements>
    <a:clrScheme name="Custom 1">
      <a:dk1>
        <a:srgbClr val="5F6466"/>
      </a:dk1>
      <a:lt1>
        <a:sysClr val="window" lastClr="FFFFFF"/>
      </a:lt1>
      <a:dk2>
        <a:srgbClr val="232F84"/>
      </a:dk2>
      <a:lt2>
        <a:srgbClr val="E4E5E6"/>
      </a:lt2>
      <a:accent1>
        <a:srgbClr val="F99D31"/>
      </a:accent1>
      <a:accent2>
        <a:srgbClr val="B9B098"/>
      </a:accent2>
      <a:accent3>
        <a:srgbClr val="E4E5E6"/>
      </a:accent3>
      <a:accent4>
        <a:srgbClr val="F15D2F"/>
      </a:accent4>
      <a:accent5>
        <a:srgbClr val="E2CC00"/>
      </a:accent5>
      <a:accent6>
        <a:srgbClr val="00849C"/>
      </a:accent6>
      <a:hlink>
        <a:srgbClr val="F99D31"/>
      </a:hlink>
      <a:folHlink>
        <a:srgbClr val="232F8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</a:spPr>
      <a:bodyPr vert="horz" lIns="91440" tIns="45720" rIns="91440" bIns="45720" rtlCol="0" anchor="ctr">
        <a:normAutofit/>
      </a:bodyPr>
      <a:lstStyle>
        <a:defPPr algn="ctr">
          <a:spcAft>
            <a:spcPts val="300"/>
          </a:spcAft>
          <a:buClr>
            <a:schemeClr val="accent3">
              <a:lumMod val="75000"/>
            </a:schemeClr>
          </a:buClr>
          <a:buSzPct val="90000"/>
          <a:buFont typeface="Arial" pitchFamily="34" charset="0"/>
          <a:buNone/>
          <a:defRPr b="1">
            <a:solidFill>
              <a:schemeClr val="bg1"/>
            </a:solidFill>
          </a:defRPr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txDef>
      <a:spPr/>
      <a:bodyPr vert="horz" wrap="square" lIns="91440" tIns="45720" rIns="91440" bIns="45720" rtlCol="0">
        <a:normAutofit/>
      </a:bodyPr>
      <a:lstStyle>
        <a:defPPr marR="0" algn="l" defTabSz="914400" rtl="0" eaLnBrk="1" fontAlgn="auto" latinLnBrk="0" hangingPunct="1">
          <a:lnSpc>
            <a:spcPct val="85000"/>
          </a:lnSpc>
          <a:spcBef>
            <a:spcPts val="0"/>
          </a:spcBef>
          <a:spcAft>
            <a:spcPts val="600"/>
          </a:spcAft>
          <a:buClr>
            <a:schemeClr val="accent3"/>
          </a:buClr>
          <a:buSzPct val="90000"/>
          <a:tabLst/>
          <a:defRPr kumimoji="0" b="0" i="0" u="none" strike="noStrike" kern="1200" cap="none" spc="0" normalizeH="0" baseline="0" noProof="0" dirty="0" err="1" smtClean="0">
            <a:ln>
              <a:noFill/>
            </a:ln>
            <a:solidFill>
              <a:schemeClr val="bg2">
                <a:lumMod val="25000"/>
              </a:schemeClr>
            </a:solidFill>
            <a:effectLst/>
            <a:uLnTx/>
            <a:uFillTx/>
            <a:latin typeface="Calibri" pitchFamily="34" charset="0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2828FF41-9B6A-4DFC-AC1F-9DAA48D66388}" vid="{F0343A4E-99F3-46C4-9320-DC609940885B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orthwestern Medicine High Brand">
  <a:themeElements>
    <a:clrScheme name="NM Colors">
      <a:dk1>
        <a:srgbClr val="54585A"/>
      </a:dk1>
      <a:lt1>
        <a:sysClr val="window" lastClr="FFFFFF"/>
      </a:lt1>
      <a:dk2>
        <a:srgbClr val="61468B"/>
      </a:dk2>
      <a:lt2>
        <a:srgbClr val="CFC7DC"/>
      </a:lt2>
      <a:accent1>
        <a:srgbClr val="917EAE"/>
      </a:accent1>
      <a:accent2>
        <a:srgbClr val="B0A2C5"/>
      </a:accent2>
      <a:accent3>
        <a:srgbClr val="00A144"/>
      </a:accent3>
      <a:accent4>
        <a:srgbClr val="CFD641"/>
      </a:accent4>
      <a:accent5>
        <a:srgbClr val="EDAC1A"/>
      </a:accent5>
      <a:accent6>
        <a:srgbClr val="DF6426"/>
      </a:accent6>
      <a:hlink>
        <a:srgbClr val="B1ACCE"/>
      </a:hlink>
      <a:folHlink>
        <a:srgbClr val="D4D5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>
          <a:lnSpc>
            <a:spcPct val="90000"/>
          </a:lnSpc>
          <a:spcBef>
            <a:spcPts val="600"/>
          </a:spcBef>
          <a:defRPr sz="1850" spc="-50" dirty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14955</TotalTime>
  <Words>1112</Words>
  <Application>Microsoft Office PowerPoint</Application>
  <PresentationFormat>On-screen Show (4:3)</PresentationFormat>
  <Paragraphs>299</Paragraphs>
  <Slides>44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Arial</vt:lpstr>
      <vt:lpstr>Calibri</vt:lpstr>
      <vt:lpstr>Calibri Light</vt:lpstr>
      <vt:lpstr>Century Gothic</vt:lpstr>
      <vt:lpstr>Courier New</vt:lpstr>
      <vt:lpstr>Symbol</vt:lpstr>
      <vt:lpstr>Wingdings</vt:lpstr>
      <vt:lpstr>Wingdings 3</vt:lpstr>
      <vt:lpstr>Default Theme</vt:lpstr>
      <vt:lpstr>Simple Light</vt:lpstr>
      <vt:lpstr>Northwestern Medicine High Brand</vt:lpstr>
      <vt:lpstr>Office Theme</vt:lpstr>
      <vt:lpstr>PowerPoint Presentation</vt:lpstr>
      <vt:lpstr>Our Speakers</vt:lpstr>
      <vt:lpstr>Our Agenda </vt:lpstr>
      <vt:lpstr>Setting the Scene: What employees want in 2022</vt:lpstr>
      <vt:lpstr>Recruitment &amp; Employee Appreciation</vt:lpstr>
      <vt:lpstr>what employees want: 2022</vt:lpstr>
      <vt:lpstr>Employees want: Safety</vt:lpstr>
      <vt:lpstr>employees want: Specific benefits</vt:lpstr>
      <vt:lpstr>employees want: A career</vt:lpstr>
      <vt:lpstr>Respond to market forces</vt:lpstr>
      <vt:lpstr>Remote and telecommuting</vt:lpstr>
      <vt:lpstr>Competitive wages</vt:lpstr>
      <vt:lpstr>sourcing candidates</vt:lpstr>
      <vt:lpstr>Connect using technology</vt:lpstr>
      <vt:lpstr>virtual recruitment</vt:lpstr>
      <vt:lpstr> Social Media</vt:lpstr>
      <vt:lpstr>Broaden your search</vt:lpstr>
      <vt:lpstr>retention and appreciation</vt:lpstr>
      <vt:lpstr>Why employees change jobs</vt:lpstr>
      <vt:lpstr>What motivates employees?</vt:lpstr>
      <vt:lpstr>Other motivators</vt:lpstr>
      <vt:lpstr>Employee appreciation </vt:lpstr>
      <vt:lpstr>Appreciation tips and strategies</vt:lpstr>
      <vt:lpstr>Appreciation tips and strategies</vt:lpstr>
      <vt:lpstr>PowerPoint Presentation</vt:lpstr>
      <vt:lpstr>Refocusing Your Benefits to Meet the Cultural Shift</vt:lpstr>
      <vt:lpstr> Now Hiring! </vt:lpstr>
      <vt:lpstr>What’s Your Value Proposition </vt:lpstr>
      <vt:lpstr>PowerPoint Presentation</vt:lpstr>
      <vt:lpstr>People-Centric A Shift In Work Culture</vt:lpstr>
      <vt:lpstr>PowerPoint Presentation</vt:lpstr>
      <vt:lpstr>Honoring Diversity</vt:lpstr>
      <vt:lpstr>Culture is Systemic People, Processes, Systems</vt:lpstr>
      <vt:lpstr>Supporting Employees Through the Pandemic and Beyond</vt:lpstr>
      <vt:lpstr>You, Me and the EAP</vt:lpstr>
      <vt:lpstr>You, Me and the EAP</vt:lpstr>
      <vt:lpstr>You, Me and the EAP</vt:lpstr>
      <vt:lpstr>You, Me and the EAP</vt:lpstr>
      <vt:lpstr>Stress During Uncertainty</vt:lpstr>
      <vt:lpstr>Stress During Uncertainty</vt:lpstr>
      <vt:lpstr>Stress During Uncertainty</vt:lpstr>
      <vt:lpstr>Workplace Benefits- EAP</vt:lpstr>
      <vt:lpstr>Q&amp;A and  DCEDC Resources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Northwestern Medicine</dc:title>
  <dc:creator>Landor Associates Chicago</dc:creator>
  <cp:lastModifiedBy>David Long</cp:lastModifiedBy>
  <cp:revision>392</cp:revision>
  <cp:lastPrinted>2021-03-12T18:39:05Z</cp:lastPrinted>
  <dcterms:created xsi:type="dcterms:W3CDTF">2013-10-23T14:57:36Z</dcterms:created>
  <dcterms:modified xsi:type="dcterms:W3CDTF">2022-02-24T18:20:45Z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699f9ce-adb0-48a1-8d72-c54877aa9fa5_Enabled">
    <vt:lpwstr>true</vt:lpwstr>
  </property>
  <property fmtid="{D5CDD505-2E9C-101B-9397-08002B2CF9AE}" pid="3" name="MSIP_Label_3699f9ce-adb0-48a1-8d72-c54877aa9fa5_SetDate">
    <vt:lpwstr>2022-02-22T18:50:02Z</vt:lpwstr>
  </property>
  <property fmtid="{D5CDD505-2E9C-101B-9397-08002B2CF9AE}" pid="4" name="MSIP_Label_3699f9ce-adb0-48a1-8d72-c54877aa9fa5_Method">
    <vt:lpwstr>Privileged</vt:lpwstr>
  </property>
  <property fmtid="{D5CDD505-2E9C-101B-9397-08002B2CF9AE}" pid="5" name="MSIP_Label_3699f9ce-adb0-48a1-8d72-c54877aa9fa5_Name">
    <vt:lpwstr>3699f9ce-adb0-48a1-8d72-c54877aa9fa5</vt:lpwstr>
  </property>
  <property fmtid="{D5CDD505-2E9C-101B-9397-08002B2CF9AE}" pid="6" name="MSIP_Label_3699f9ce-adb0-48a1-8d72-c54877aa9fa5_SiteId">
    <vt:lpwstr>39cc8f4f-7ada-4a2a-9685-c30a4321498c</vt:lpwstr>
  </property>
  <property fmtid="{D5CDD505-2E9C-101B-9397-08002B2CF9AE}" pid="7" name="MSIP_Label_3699f9ce-adb0-48a1-8d72-c54877aa9fa5_ActionId">
    <vt:lpwstr>c2fe29f2-87f2-4e91-9fb2-9106b2d55ea7</vt:lpwstr>
  </property>
  <property fmtid="{D5CDD505-2E9C-101B-9397-08002B2CF9AE}" pid="8" name="MSIP_Label_3699f9ce-adb0-48a1-8d72-c54877aa9fa5_ContentBits">
    <vt:lpwstr>2</vt:lpwstr>
  </property>
</Properties>
</file>